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1" r:id="rId2"/>
    <p:sldId id="267" r:id="rId3"/>
    <p:sldId id="374" r:id="rId4"/>
    <p:sldId id="375" r:id="rId5"/>
    <p:sldId id="319" r:id="rId6"/>
    <p:sldId id="376" r:id="rId7"/>
    <p:sldId id="377" r:id="rId8"/>
    <p:sldId id="265" r:id="rId9"/>
    <p:sldId id="257" r:id="rId10"/>
    <p:sldId id="269"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480" y="6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ABB096-59B3-44F8-A9CE-C613B9CE4AC1}"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C5A968-CF85-4F3E-9D71-9AF4150FB9CA}" type="slidenum">
              <a:rPr lang="en-US" smtClean="0"/>
              <a:t>‹#›</a:t>
            </a:fld>
            <a:endParaRPr lang="en-US"/>
          </a:p>
        </p:txBody>
      </p:sp>
    </p:spTree>
    <p:extLst>
      <p:ext uri="{BB962C8B-B14F-4D97-AF65-F5344CB8AC3E}">
        <p14:creationId xmlns:p14="http://schemas.microsoft.com/office/powerpoint/2010/main" val="1756478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292100" y="704850"/>
            <a:ext cx="6261100" cy="3522663"/>
          </a:xfrm>
          <a:ln/>
        </p:spPr>
      </p:sp>
      <p:sp>
        <p:nvSpPr>
          <p:cNvPr id="89091" name="Notes Placeholder 2"/>
          <p:cNvSpPr>
            <a:spLocks noGrp="1"/>
          </p:cNvSpPr>
          <p:nvPr>
            <p:ph type="body" idx="1"/>
          </p:nvPr>
        </p:nvSpPr>
        <p:spPr>
          <a:noFill/>
          <a:ln/>
        </p:spPr>
        <p:txBody>
          <a:bodyPr/>
          <a:lstStyle/>
          <a:p>
            <a:endParaRPr lang="en-US" dirty="0">
              <a:latin typeface="Arial" pitchFamily="34" charset="0"/>
            </a:endParaRPr>
          </a:p>
          <a:p>
            <a:r>
              <a:rPr lang="en-US" dirty="0">
                <a:latin typeface="Arial" pitchFamily="34" charset="0"/>
              </a:rPr>
              <a:t>Steven K. Roberts</a:t>
            </a:r>
          </a:p>
          <a:p>
            <a:endParaRPr lang="en-US" dirty="0">
              <a:latin typeface="Arial" pitchFamily="34" charset="0"/>
            </a:endParaRPr>
          </a:p>
          <a:p>
            <a:r>
              <a:rPr lang="en-US" dirty="0">
                <a:latin typeface="Arial" pitchFamily="34" charset="0"/>
              </a:rPr>
              <a:t>From 1983 to 1991, high-tech nomad Steven K. Roberts pedaled 17,000 miles around the United States on a computerized and networked recumbent bicycle, the BEHEMOTH (Big Electronic Human-Energized Machine, Only Too Heavy). Now, Roberts has retired the .2 million BEHEMOTH to build a pair of canoe-based amphibian pedal/solar/sail </a:t>
            </a:r>
            <a:r>
              <a:rPr lang="en-US" dirty="0" err="1">
                <a:latin typeface="Arial" pitchFamily="34" charset="0"/>
              </a:rPr>
              <a:t>trimarans</a:t>
            </a:r>
            <a:r>
              <a:rPr lang="en-US" dirty="0">
                <a:latin typeface="Arial" pitchFamily="34" charset="0"/>
              </a:rPr>
              <a:t> known as </a:t>
            </a:r>
            <a:r>
              <a:rPr lang="en-US" dirty="0" err="1">
                <a:latin typeface="Arial" pitchFamily="34" charset="0"/>
              </a:rPr>
              <a:t>Microships</a:t>
            </a:r>
            <a:r>
              <a:rPr lang="en-US" dirty="0">
                <a:latin typeface="Arial" pitchFamily="34" charset="0"/>
              </a:rPr>
              <a:t>. This fall, the bike goes on permanent loan to Computer History Museum; in early 2001, Roberts and his partner, Natasha, will launch a multi-year expedition throughout the United States aboard their tiny Linux-powered </a:t>
            </a:r>
            <a:r>
              <a:rPr lang="en-US" dirty="0" err="1">
                <a:latin typeface="Arial" pitchFamily="34" charset="0"/>
              </a:rPr>
              <a:t>boatlets</a:t>
            </a:r>
            <a:r>
              <a:rPr lang="en-US" dirty="0">
                <a:latin typeface="Arial" pitchFamily="34" charset="0"/>
              </a:rPr>
              <a:t>.</a:t>
            </a:r>
          </a:p>
          <a:p>
            <a:endParaRPr lang="en-US" dirty="0">
              <a:latin typeface="Arial" pitchFamily="34" charset="0"/>
            </a:endParaRPr>
          </a:p>
          <a:p>
            <a:r>
              <a:rPr lang="en-US" dirty="0">
                <a:latin typeface="Arial" pitchFamily="34" charset="0"/>
              </a:rPr>
              <a:t>Prior to Steve's life as a </a:t>
            </a:r>
            <a:r>
              <a:rPr lang="en-US" dirty="0" err="1">
                <a:latin typeface="Arial" pitchFamily="34" charset="0"/>
              </a:rPr>
              <a:t>technomad</a:t>
            </a:r>
            <a:r>
              <a:rPr lang="en-US" dirty="0">
                <a:latin typeface="Arial" pitchFamily="34" charset="0"/>
              </a:rPr>
              <a:t>, he owned a consulting engineering business in the Midwest and published three books on microprocessors and industrial control system design. Steve's once-radical notion of "nomadic connectivity" has become a trend as computer and communication tools become ever smaller and more powerful.</a:t>
            </a:r>
          </a:p>
        </p:txBody>
      </p:sp>
      <p:sp>
        <p:nvSpPr>
          <p:cNvPr id="89092" name="Slide Number Placeholder 3"/>
          <p:cNvSpPr>
            <a:spLocks noGrp="1"/>
          </p:cNvSpPr>
          <p:nvPr>
            <p:ph type="sldNum" sz="quarter" idx="5"/>
          </p:nvPr>
        </p:nvSpPr>
        <p:spPr>
          <a:xfrm>
            <a:off x="5270409" y="6667490"/>
            <a:ext cx="4033410" cy="351236"/>
          </a:xfrm>
          <a:prstGeom prst="rect">
            <a:avLst/>
          </a:prstGeom>
          <a:noFill/>
        </p:spPr>
        <p:txBody>
          <a:bodyPr/>
          <a:lstStyle/>
          <a:p>
            <a:pPr defTabSz="928515"/>
            <a:fld id="{775548DA-BE2A-4A05-97BE-5147777B16E8}" type="slidenum">
              <a:rPr lang="en-US" smtClean="0">
                <a:latin typeface="Arial" pitchFamily="34" charset="0"/>
              </a:rPr>
              <a:pPr defTabSz="928515"/>
              <a:t>1</a:t>
            </a:fld>
            <a:endParaRPr lang="en-US" dirty="0">
              <a:latin typeface="Arial" pitchFamily="34" charset="0"/>
            </a:endParaRPr>
          </a:p>
        </p:txBody>
      </p:sp>
    </p:spTree>
    <p:extLst>
      <p:ext uri="{BB962C8B-B14F-4D97-AF65-F5344CB8AC3E}">
        <p14:creationId xmlns:p14="http://schemas.microsoft.com/office/powerpoint/2010/main" val="216521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 y="704850"/>
            <a:ext cx="6261100" cy="352266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35813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userDrawn="1"/>
        </p:nvSpPr>
        <p:spPr>
          <a:xfrm>
            <a:off x="1" y="-61546"/>
            <a:ext cx="12192000" cy="4114800"/>
          </a:xfrm>
          <a:prstGeom prst="rect">
            <a:avLst/>
          </a:prstGeom>
          <a:gradFill flip="none" rotWithShape="1">
            <a:gsLst>
              <a:gs pos="0">
                <a:schemeClr val="bg1"/>
              </a:gs>
              <a:gs pos="84000">
                <a:schemeClr val="tx1">
                  <a:alpha val="67000"/>
                  <a:lumMod val="89000"/>
                  <a:lumOff val="11000"/>
                </a:schemeClr>
              </a:gs>
              <a:gs pos="53000">
                <a:schemeClr val="tx1">
                  <a:lumMod val="50000"/>
                  <a:lumOff val="50000"/>
                  <a:alpha val="63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41069" y="3099960"/>
            <a:ext cx="11679381" cy="1906587"/>
          </a:xfrm>
        </p:spPr>
        <p:txBody>
          <a:bodyPr anchor="b"/>
          <a:lstStyle>
            <a:lvl1pPr algn="l">
              <a:defRPr sz="6000">
                <a:latin typeface="Showcard Gothic" panose="04020904020102020604" pitchFamily="82" charset="0"/>
              </a:defRPr>
            </a:lvl1pPr>
          </a:lstStyle>
          <a:p>
            <a:r>
              <a:rPr lang="en-US"/>
              <a:t>Click to edit Master title style</a:t>
            </a:r>
            <a:endParaRPr lang="en-US" dirty="0"/>
          </a:p>
        </p:txBody>
      </p:sp>
      <p:sp>
        <p:nvSpPr>
          <p:cNvPr id="3" name="Subtitle 2"/>
          <p:cNvSpPr>
            <a:spLocks noGrp="1"/>
          </p:cNvSpPr>
          <p:nvPr>
            <p:ph type="subTitle" idx="1"/>
          </p:nvPr>
        </p:nvSpPr>
        <p:spPr>
          <a:xfrm>
            <a:off x="798021" y="5072124"/>
            <a:ext cx="9673617" cy="122127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TextBox 3"/>
          <p:cNvSpPr txBox="1"/>
          <p:nvPr userDrawn="1"/>
        </p:nvSpPr>
        <p:spPr>
          <a:xfrm>
            <a:off x="2788124" y="194898"/>
            <a:ext cx="7683514" cy="707886"/>
          </a:xfrm>
          <a:prstGeom prst="rect">
            <a:avLst/>
          </a:prstGeom>
          <a:noFill/>
        </p:spPr>
        <p:txBody>
          <a:bodyPr wrap="none" rtlCol="0">
            <a:spAutoFit/>
          </a:bodyPr>
          <a:lstStyle/>
          <a:p>
            <a:r>
              <a:rPr lang="en-US" sz="4000" dirty="0">
                <a:solidFill>
                  <a:srgbClr val="FF0000"/>
                </a:solidFill>
                <a:latin typeface="Showcard Gothic" panose="04020904020102020604" pitchFamily="82" charset="0"/>
              </a:rPr>
              <a:t>STEAM Clown™ Productions</a:t>
            </a:r>
          </a:p>
        </p:txBody>
      </p:sp>
      <p:pic>
        <p:nvPicPr>
          <p:cNvPr id="9" name="Picture 8">
            <a:extLst>
              <a:ext uri="{FF2B5EF4-FFF2-40B4-BE49-F238E27FC236}">
                <a16:creationId xmlns:a16="http://schemas.microsoft.com/office/drawing/2014/main" id="{732D8448-2717-4951-8439-1AC925D24E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561" y="89390"/>
            <a:ext cx="2730090" cy="2724881"/>
          </a:xfrm>
          <a:prstGeom prst="rect">
            <a:avLst/>
          </a:prstGeom>
        </p:spPr>
      </p:pic>
    </p:spTree>
    <p:extLst>
      <p:ext uri="{BB962C8B-B14F-4D97-AF65-F5344CB8AC3E}">
        <p14:creationId xmlns:p14="http://schemas.microsoft.com/office/powerpoint/2010/main" val="366471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068" y="1457326"/>
            <a:ext cx="11696007" cy="4719638"/>
          </a:xfrm>
        </p:spPr>
        <p:txBody>
          <a:bodyPr/>
          <a:lstStyle>
            <a:lvl1pPr marL="228600" indent="-228600">
              <a:buFont typeface="Arial" panose="020B0604020202020204" pitchFamily="34" charset="0"/>
              <a:buChar char="•"/>
              <a:defRPr/>
            </a:lvl1pPr>
            <a:lvl2pPr marL="800100" indent="-3429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p:cNvSpPr>
            <a:spLocks noGrp="1"/>
          </p:cNvSpPr>
          <p:nvPr>
            <p:ph type="title"/>
          </p:nvPr>
        </p:nvSpPr>
        <p:spPr>
          <a:xfrm>
            <a:off x="241068" y="107951"/>
            <a:ext cx="11696007" cy="1254124"/>
          </a:xfrm>
        </p:spPr>
        <p:txBody>
          <a:bodyPr/>
          <a:lstStyle>
            <a:lvl1pPr>
              <a:defRPr>
                <a:latin typeface="Showcard Gothic" panose="04020904020102020604" pitchFamily="82" charset="0"/>
              </a:defRPr>
            </a:lvl1pPr>
          </a:lstStyle>
          <a:p>
            <a:r>
              <a:rPr lang="en-US"/>
              <a:t>Click to edit Master title style</a:t>
            </a:r>
            <a:endParaRPr lang="en-US" dirty="0"/>
          </a:p>
        </p:txBody>
      </p:sp>
    </p:spTree>
    <p:extLst>
      <p:ext uri="{BB962C8B-B14F-4D97-AF65-F5344CB8AC3E}">
        <p14:creationId xmlns:p14="http://schemas.microsoft.com/office/powerpoint/2010/main" val="3997174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6168" y="113981"/>
            <a:ext cx="6451135" cy="1254124"/>
          </a:xfrm>
        </p:spPr>
        <p:txBody>
          <a:bodyPr/>
          <a:lstStyle>
            <a:lvl1pPr>
              <a:defRPr>
                <a:solidFill>
                  <a:schemeClr val="tx1"/>
                </a:solidFill>
                <a:latin typeface="Showcard Gothic" panose="04020904020102020604" pitchFamily="82" charset="0"/>
              </a:defRPr>
            </a:lvl1pPr>
          </a:lstStyle>
          <a:p>
            <a:r>
              <a:rPr lang="en-US"/>
              <a:t>Click to edit Master title style</a:t>
            </a:r>
            <a:endParaRPr lang="en-US" dirty="0"/>
          </a:p>
        </p:txBody>
      </p:sp>
      <p:sp>
        <p:nvSpPr>
          <p:cNvPr id="3" name="Content Placeholder 2"/>
          <p:cNvSpPr>
            <a:spLocks noGrp="1"/>
          </p:cNvSpPr>
          <p:nvPr>
            <p:ph sz="half" idx="1"/>
          </p:nvPr>
        </p:nvSpPr>
        <p:spPr>
          <a:xfrm>
            <a:off x="10419129" y="1448935"/>
            <a:ext cx="1772871" cy="3483791"/>
          </a:xfrm>
          <a:ln w="28575">
            <a:noFill/>
          </a:ln>
        </p:spPr>
        <p:txBody>
          <a:bodyPr>
            <a:normAutofit/>
          </a:bodyPr>
          <a:lstStyle>
            <a:lvl1pPr marL="0" indent="0" algn="l">
              <a:buNone/>
              <a:defRPr sz="1800"/>
            </a:lvl1pPr>
          </a:lstStyle>
          <a:p>
            <a:pPr lvl="0"/>
            <a:r>
              <a:rPr lang="en-US"/>
              <a:t>Edit Master text styles</a:t>
            </a:r>
          </a:p>
        </p:txBody>
      </p:sp>
      <p:sp>
        <p:nvSpPr>
          <p:cNvPr id="4" name="Content Placeholder 3"/>
          <p:cNvSpPr>
            <a:spLocks noGrp="1"/>
          </p:cNvSpPr>
          <p:nvPr>
            <p:ph sz="half" idx="2"/>
          </p:nvPr>
        </p:nvSpPr>
        <p:spPr>
          <a:xfrm>
            <a:off x="3758269" y="1420710"/>
            <a:ext cx="6677636" cy="5063980"/>
          </a:xfrm>
          <a:ln w="28575">
            <a:solidFill>
              <a:schemeClr val="tx1"/>
            </a:solid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half" idx="12"/>
          </p:nvPr>
        </p:nvSpPr>
        <p:spPr>
          <a:xfrm>
            <a:off x="176170" y="1420709"/>
            <a:ext cx="3582099" cy="3000289"/>
          </a:xfrm>
          <a:ln w="28575">
            <a:solidFill>
              <a:schemeClr val="tx1"/>
            </a:solid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half" idx="11"/>
          </p:nvPr>
        </p:nvSpPr>
        <p:spPr>
          <a:xfrm>
            <a:off x="176168" y="4420998"/>
            <a:ext cx="3582101" cy="2063692"/>
          </a:xfrm>
          <a:ln w="28575">
            <a:solidFill>
              <a:srgbClr val="FF0000"/>
            </a:solid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671346" y="113981"/>
            <a:ext cx="5520654" cy="1306727"/>
          </a:xfrm>
          <a:ln w="28575">
            <a:solidFill>
              <a:srgbClr val="FF0000"/>
            </a:solidFill>
          </a:ln>
        </p:spPr>
        <p:txBody>
          <a:bodyPr>
            <a:noAutofit/>
          </a:bodyPr>
          <a:lstStyle>
            <a:lvl1pPr marL="0" indent="0">
              <a:buNone/>
              <a:defRPr sz="2400">
                <a:solidFill>
                  <a:srgbClr val="FF0000"/>
                </a:solidFill>
              </a:defRPr>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9237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32755" y="113980"/>
            <a:ext cx="11696007" cy="1254124"/>
          </a:xfrm>
        </p:spPr>
        <p:txBody>
          <a:bodyPr/>
          <a:lstStyle>
            <a:lvl1pPr>
              <a:defRPr>
                <a:latin typeface="Showcard Gothic" panose="04020904020102020604" pitchFamily="82" charset="0"/>
              </a:defRPr>
            </a:lvl1pPr>
          </a:lstStyle>
          <a:p>
            <a:r>
              <a:rPr lang="en-US"/>
              <a:t>Click to edit Master title style</a:t>
            </a:r>
            <a:endParaRPr lang="en-US" dirty="0"/>
          </a:p>
        </p:txBody>
      </p:sp>
    </p:spTree>
    <p:extLst>
      <p:ext uri="{BB962C8B-B14F-4D97-AF65-F5344CB8AC3E}">
        <p14:creationId xmlns:p14="http://schemas.microsoft.com/office/powerpoint/2010/main" val="1873009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8500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6325" y="113981"/>
            <a:ext cx="11696007" cy="1254124"/>
          </a:xfrm>
        </p:spPr>
        <p:txBody>
          <a:bodyPr/>
          <a:lstStyle>
            <a:lvl1pPr>
              <a:defRPr>
                <a:solidFill>
                  <a:schemeClr val="tx1"/>
                </a:solidFill>
                <a:latin typeface="Showcard Gothic" panose="04020904020102020604" pitchFamily="82" charset="0"/>
              </a:defRPr>
            </a:lvl1pPr>
          </a:lstStyle>
          <a:p>
            <a:r>
              <a:rPr lang="en-US"/>
              <a:t>Click to edit Master title style</a:t>
            </a:r>
            <a:endParaRPr lang="en-US" dirty="0"/>
          </a:p>
        </p:txBody>
      </p:sp>
      <p:sp>
        <p:nvSpPr>
          <p:cNvPr id="3" name="Content Placeholder 2"/>
          <p:cNvSpPr>
            <a:spLocks noGrp="1"/>
          </p:cNvSpPr>
          <p:nvPr>
            <p:ph sz="half" idx="1"/>
          </p:nvPr>
        </p:nvSpPr>
        <p:spPr>
          <a:xfrm>
            <a:off x="226325" y="1448936"/>
            <a:ext cx="5675711" cy="4719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6356" y="1448936"/>
            <a:ext cx="5745975" cy="4719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301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326" y="113980"/>
            <a:ext cx="11696006" cy="1254125"/>
          </a:xfrm>
        </p:spPr>
        <p:txBody>
          <a:bodyPr/>
          <a:lstStyle>
            <a:lvl1pPr>
              <a:defRPr>
                <a:latin typeface="Showcard Gothic" panose="04020904020102020604" pitchFamily="82" charset="0"/>
              </a:defRPr>
            </a:lvl1pPr>
          </a:lstStyle>
          <a:p>
            <a:r>
              <a:rPr lang="en-US"/>
              <a:t>Click to edit Master title style</a:t>
            </a:r>
            <a:endParaRPr lang="en-US" dirty="0"/>
          </a:p>
        </p:txBody>
      </p:sp>
      <p:sp>
        <p:nvSpPr>
          <p:cNvPr id="3" name="Text Placeholder 2"/>
          <p:cNvSpPr>
            <a:spLocks noGrp="1"/>
          </p:cNvSpPr>
          <p:nvPr>
            <p:ph type="body" idx="1"/>
          </p:nvPr>
        </p:nvSpPr>
        <p:spPr>
          <a:xfrm>
            <a:off x="226327" y="1460734"/>
            <a:ext cx="5684022" cy="762000"/>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6326" y="2222732"/>
            <a:ext cx="5684023" cy="3941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4668" y="1460734"/>
            <a:ext cx="5737664" cy="761999"/>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4668" y="2222733"/>
            <a:ext cx="5737663" cy="3941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3935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258" y="457200"/>
            <a:ext cx="4472767" cy="1600200"/>
          </a:xfrm>
        </p:spPr>
        <p:txBody>
          <a:bodyPr anchor="b"/>
          <a:lstStyle>
            <a:lvl1pPr>
              <a:defRPr sz="3200">
                <a:latin typeface="Showcard Gothic" panose="04020904020102020604" pitchFamily="82" charset="0"/>
              </a:defRPr>
            </a:lvl1pPr>
          </a:lstStyle>
          <a:p>
            <a:r>
              <a:rPr lang="en-US"/>
              <a:t>Click to edit Master title style</a:t>
            </a:r>
            <a:endParaRPr lang="en-US" dirty="0"/>
          </a:p>
        </p:txBody>
      </p:sp>
      <p:sp>
        <p:nvSpPr>
          <p:cNvPr id="3" name="Content Placeholder 2"/>
          <p:cNvSpPr>
            <a:spLocks noGrp="1"/>
          </p:cNvSpPr>
          <p:nvPr>
            <p:ph idx="1"/>
          </p:nvPr>
        </p:nvSpPr>
        <p:spPr>
          <a:xfrm>
            <a:off x="4995949" y="457201"/>
            <a:ext cx="6941127" cy="5960224"/>
          </a:xfrm>
        </p:spPr>
        <p:txBody>
          <a:bodyPr/>
          <a:lstStyle>
            <a:lvl1pPr>
              <a:defRPr sz="3200">
                <a:latin typeface="Showcard Gothic" panose="04020904020102020604" pitchFamily="82"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9258" y="2057400"/>
            <a:ext cx="4472767" cy="43600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70135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695" y="107951"/>
            <a:ext cx="11675768" cy="1254124"/>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7695" y="1485900"/>
            <a:ext cx="11675768" cy="46910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Rectangle 94"/>
          <p:cNvSpPr>
            <a:spLocks noChangeArrowheads="1"/>
          </p:cNvSpPr>
          <p:nvPr userDrawn="1"/>
        </p:nvSpPr>
        <p:spPr bwMode="auto">
          <a:xfrm>
            <a:off x="5620625" y="6551596"/>
            <a:ext cx="6571376" cy="304800"/>
          </a:xfrm>
          <a:prstGeom prst="rect">
            <a:avLst/>
          </a:prstGeom>
          <a:gradFill rotWithShape="1">
            <a:gsLst>
              <a:gs pos="0">
                <a:srgbClr val="33CC33"/>
              </a:gs>
              <a:gs pos="100000">
                <a:srgbClr val="FFFFFF"/>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nchor="ctr">
            <a:spAutoFit/>
          </a:bodyPr>
          <a:lstStyle>
            <a:lvl1pPr>
              <a:defRPr sz="1600">
                <a:solidFill>
                  <a:schemeClr val="tx1"/>
                </a:solidFill>
                <a:latin typeface="Arial Narrow" pitchFamily="34" charset="0"/>
              </a:defRPr>
            </a:lvl1pPr>
            <a:lvl2pPr marL="742950" indent="-285750">
              <a:defRPr sz="1600">
                <a:solidFill>
                  <a:schemeClr val="tx1"/>
                </a:solidFill>
                <a:latin typeface="Arial Narrow" pitchFamily="34" charset="0"/>
              </a:defRPr>
            </a:lvl2pPr>
            <a:lvl3pPr marL="1143000" indent="-228600">
              <a:defRPr sz="1600">
                <a:solidFill>
                  <a:schemeClr val="tx1"/>
                </a:solidFill>
                <a:latin typeface="Arial Narrow" pitchFamily="34" charset="0"/>
              </a:defRPr>
            </a:lvl3pPr>
            <a:lvl4pPr marL="1600200" indent="-228600">
              <a:defRPr sz="1600">
                <a:solidFill>
                  <a:schemeClr val="tx1"/>
                </a:solidFill>
                <a:latin typeface="Arial Narrow" pitchFamily="34" charset="0"/>
              </a:defRPr>
            </a:lvl4pPr>
            <a:lvl5pPr marL="2057400" indent="-228600">
              <a:defRPr sz="1600">
                <a:solidFill>
                  <a:schemeClr val="tx1"/>
                </a:solidFill>
                <a:latin typeface="Arial Narrow" pitchFamily="34" charset="0"/>
              </a:defRPr>
            </a:lvl5pPr>
            <a:lvl6pPr marL="2514600" indent="-228600" eaLnBrk="0" fontAlgn="base" hangingPunct="0">
              <a:spcBef>
                <a:spcPct val="0"/>
              </a:spcBef>
              <a:spcAft>
                <a:spcPct val="0"/>
              </a:spcAft>
              <a:defRPr sz="1600">
                <a:solidFill>
                  <a:schemeClr val="tx1"/>
                </a:solidFill>
                <a:latin typeface="Arial Narrow" pitchFamily="34" charset="0"/>
              </a:defRPr>
            </a:lvl6pPr>
            <a:lvl7pPr marL="2971800" indent="-228600" eaLnBrk="0" fontAlgn="base" hangingPunct="0">
              <a:spcBef>
                <a:spcPct val="0"/>
              </a:spcBef>
              <a:spcAft>
                <a:spcPct val="0"/>
              </a:spcAft>
              <a:defRPr sz="1600">
                <a:solidFill>
                  <a:schemeClr val="tx1"/>
                </a:solidFill>
                <a:latin typeface="Arial Narrow" pitchFamily="34" charset="0"/>
              </a:defRPr>
            </a:lvl7pPr>
            <a:lvl8pPr marL="3429000" indent="-228600" eaLnBrk="0" fontAlgn="base" hangingPunct="0">
              <a:spcBef>
                <a:spcPct val="0"/>
              </a:spcBef>
              <a:spcAft>
                <a:spcPct val="0"/>
              </a:spcAft>
              <a:defRPr sz="1600">
                <a:solidFill>
                  <a:schemeClr val="tx1"/>
                </a:solidFill>
                <a:latin typeface="Arial Narrow" pitchFamily="34" charset="0"/>
              </a:defRPr>
            </a:lvl8pPr>
            <a:lvl9pPr marL="3886200" indent="-228600" eaLnBrk="0" fontAlgn="base" hangingPunct="0">
              <a:spcBef>
                <a:spcPct val="0"/>
              </a:spcBef>
              <a:spcAft>
                <a:spcPct val="0"/>
              </a:spcAft>
              <a:defRPr sz="1600">
                <a:solidFill>
                  <a:schemeClr val="tx1"/>
                </a:solidFill>
                <a:latin typeface="Arial Narrow" pitchFamily="34" charset="0"/>
              </a:defRPr>
            </a:lvl9pPr>
          </a:lstStyle>
          <a:p>
            <a:pPr>
              <a:defRPr/>
            </a:pPr>
            <a:endParaRPr lang="en-US" altLang="en-US"/>
          </a:p>
        </p:txBody>
      </p:sp>
      <p:sp>
        <p:nvSpPr>
          <p:cNvPr id="23" name="Rectangle 95"/>
          <p:cNvSpPr>
            <a:spLocks noChangeArrowheads="1"/>
          </p:cNvSpPr>
          <p:nvPr userDrawn="1"/>
        </p:nvSpPr>
        <p:spPr bwMode="auto">
          <a:xfrm>
            <a:off x="0" y="6551596"/>
            <a:ext cx="5620624" cy="304800"/>
          </a:xfrm>
          <a:prstGeom prst="rect">
            <a:avLst/>
          </a:prstGeom>
          <a:gradFill rotWithShape="1">
            <a:gsLst>
              <a:gs pos="0">
                <a:schemeClr val="tx1"/>
              </a:gs>
              <a:gs pos="100000">
                <a:srgbClr val="33CC33"/>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nchor="ctr">
            <a:spAutoFit/>
          </a:bodyPr>
          <a:lstStyle>
            <a:lvl1pPr>
              <a:defRPr sz="1600">
                <a:solidFill>
                  <a:schemeClr val="tx1"/>
                </a:solidFill>
                <a:latin typeface="Arial Narrow" pitchFamily="34" charset="0"/>
              </a:defRPr>
            </a:lvl1pPr>
            <a:lvl2pPr marL="742950" indent="-285750">
              <a:defRPr sz="1600">
                <a:solidFill>
                  <a:schemeClr val="tx1"/>
                </a:solidFill>
                <a:latin typeface="Arial Narrow" pitchFamily="34" charset="0"/>
              </a:defRPr>
            </a:lvl2pPr>
            <a:lvl3pPr marL="1143000" indent="-228600">
              <a:defRPr sz="1600">
                <a:solidFill>
                  <a:schemeClr val="tx1"/>
                </a:solidFill>
                <a:latin typeface="Arial Narrow" pitchFamily="34" charset="0"/>
              </a:defRPr>
            </a:lvl3pPr>
            <a:lvl4pPr marL="1600200" indent="-228600">
              <a:defRPr sz="1600">
                <a:solidFill>
                  <a:schemeClr val="tx1"/>
                </a:solidFill>
                <a:latin typeface="Arial Narrow" pitchFamily="34" charset="0"/>
              </a:defRPr>
            </a:lvl4pPr>
            <a:lvl5pPr marL="2057400" indent="-228600">
              <a:defRPr sz="1600">
                <a:solidFill>
                  <a:schemeClr val="tx1"/>
                </a:solidFill>
                <a:latin typeface="Arial Narrow" pitchFamily="34" charset="0"/>
              </a:defRPr>
            </a:lvl5pPr>
            <a:lvl6pPr marL="2514600" indent="-228600" eaLnBrk="0" fontAlgn="base" hangingPunct="0">
              <a:spcBef>
                <a:spcPct val="0"/>
              </a:spcBef>
              <a:spcAft>
                <a:spcPct val="0"/>
              </a:spcAft>
              <a:defRPr sz="1600">
                <a:solidFill>
                  <a:schemeClr val="tx1"/>
                </a:solidFill>
                <a:latin typeface="Arial Narrow" pitchFamily="34" charset="0"/>
              </a:defRPr>
            </a:lvl6pPr>
            <a:lvl7pPr marL="2971800" indent="-228600" eaLnBrk="0" fontAlgn="base" hangingPunct="0">
              <a:spcBef>
                <a:spcPct val="0"/>
              </a:spcBef>
              <a:spcAft>
                <a:spcPct val="0"/>
              </a:spcAft>
              <a:defRPr sz="1600">
                <a:solidFill>
                  <a:schemeClr val="tx1"/>
                </a:solidFill>
                <a:latin typeface="Arial Narrow" pitchFamily="34" charset="0"/>
              </a:defRPr>
            </a:lvl7pPr>
            <a:lvl8pPr marL="3429000" indent="-228600" eaLnBrk="0" fontAlgn="base" hangingPunct="0">
              <a:spcBef>
                <a:spcPct val="0"/>
              </a:spcBef>
              <a:spcAft>
                <a:spcPct val="0"/>
              </a:spcAft>
              <a:defRPr sz="1600">
                <a:solidFill>
                  <a:schemeClr val="tx1"/>
                </a:solidFill>
                <a:latin typeface="Arial Narrow" pitchFamily="34" charset="0"/>
              </a:defRPr>
            </a:lvl8pPr>
            <a:lvl9pPr marL="3886200" indent="-228600" eaLnBrk="0" fontAlgn="base" hangingPunct="0">
              <a:spcBef>
                <a:spcPct val="0"/>
              </a:spcBef>
              <a:spcAft>
                <a:spcPct val="0"/>
              </a:spcAft>
              <a:defRPr sz="1600">
                <a:solidFill>
                  <a:schemeClr val="tx1"/>
                </a:solidFill>
                <a:latin typeface="Arial Narrow" pitchFamily="34" charset="0"/>
              </a:defRPr>
            </a:lvl9pPr>
          </a:lstStyle>
          <a:p>
            <a:pPr>
              <a:defRPr/>
            </a:pPr>
            <a:endParaRPr lang="en-US" altLang="en-US"/>
          </a:p>
        </p:txBody>
      </p:sp>
      <p:sp>
        <p:nvSpPr>
          <p:cNvPr id="25" name="Slide Number Placeholder 3"/>
          <p:cNvSpPr txBox="1">
            <a:spLocks/>
          </p:cNvSpPr>
          <p:nvPr userDrawn="1"/>
        </p:nvSpPr>
        <p:spPr>
          <a:xfrm>
            <a:off x="9451572" y="6534848"/>
            <a:ext cx="1027176" cy="264674"/>
          </a:xfrm>
          <a:prstGeom prst="rect">
            <a:avLst/>
          </a:prstGeom>
          <a:noFill/>
          <a:ln/>
        </p:spPr>
        <p:txBody>
          <a:bodyPr>
            <a:noAutofit/>
          </a:bodyPr>
          <a:lstStyle>
            <a:defPPr>
              <a:defRPr lang="en-US"/>
            </a:defPPr>
            <a:lvl1pPr algn="l" rtl="0" eaLnBrk="0" fontAlgn="base" hangingPunct="0">
              <a:spcBef>
                <a:spcPct val="0"/>
              </a:spcBef>
              <a:spcAft>
                <a:spcPct val="0"/>
              </a:spcAft>
              <a:defRPr sz="1200"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Arial Narrow" panose="020B0606020202030204" pitchFamily="34" charset="0"/>
                <a:ea typeface="+mn-ea"/>
                <a:cs typeface="+mn-cs"/>
              </a:defRPr>
            </a:lvl5pPr>
            <a:lvl6pPr marL="2286000" algn="l" defTabSz="914400" rtl="0" eaLnBrk="1" latinLnBrk="0" hangingPunct="1">
              <a:defRPr sz="1600" kern="1200">
                <a:solidFill>
                  <a:schemeClr val="tx1"/>
                </a:solidFill>
                <a:latin typeface="Arial Narrow" panose="020B0606020202030204" pitchFamily="34" charset="0"/>
                <a:ea typeface="+mn-ea"/>
                <a:cs typeface="+mn-cs"/>
              </a:defRPr>
            </a:lvl6pPr>
            <a:lvl7pPr marL="2743200" algn="l" defTabSz="914400" rtl="0" eaLnBrk="1" latinLnBrk="0" hangingPunct="1">
              <a:defRPr sz="1600" kern="1200">
                <a:solidFill>
                  <a:schemeClr val="tx1"/>
                </a:solidFill>
                <a:latin typeface="Arial Narrow" panose="020B0606020202030204" pitchFamily="34" charset="0"/>
                <a:ea typeface="+mn-ea"/>
                <a:cs typeface="+mn-cs"/>
              </a:defRPr>
            </a:lvl7pPr>
            <a:lvl8pPr marL="3200400" algn="l" defTabSz="914400" rtl="0" eaLnBrk="1" latinLnBrk="0" hangingPunct="1">
              <a:defRPr sz="1600" kern="1200">
                <a:solidFill>
                  <a:schemeClr val="tx1"/>
                </a:solidFill>
                <a:latin typeface="Arial Narrow" panose="020B0606020202030204" pitchFamily="34" charset="0"/>
                <a:ea typeface="+mn-ea"/>
                <a:cs typeface="+mn-cs"/>
              </a:defRPr>
            </a:lvl8pPr>
            <a:lvl9pPr marL="3657600" algn="l" defTabSz="914400" rtl="0" eaLnBrk="1" latinLnBrk="0" hangingPunct="1">
              <a:defRPr sz="1600" kern="1200">
                <a:solidFill>
                  <a:schemeClr val="tx1"/>
                </a:solidFill>
                <a:latin typeface="Arial Narrow" panose="020B0606020202030204" pitchFamily="34"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en-US" baseline="0" dirty="0"/>
              <a:t>Page </a:t>
            </a:r>
            <a:fld id="{060BD193-E118-4B16-863C-C8C12C675E3E}" type="slidenum">
              <a:rPr lang="en-US" smtClean="0"/>
              <a:pPr marL="0" marR="0" indent="0" algn="l" defTabSz="914400" rtl="0" eaLnBrk="0" fontAlgn="base" latinLnBrk="0" hangingPunct="0">
                <a:lnSpc>
                  <a:spcPct val="100000"/>
                </a:lnSpc>
                <a:spcBef>
                  <a:spcPct val="0"/>
                </a:spcBef>
                <a:spcAft>
                  <a:spcPct val="0"/>
                </a:spcAft>
                <a:buClrTx/>
                <a:buSzTx/>
                <a:buFontTx/>
                <a:buNone/>
                <a:tabLst/>
                <a:defRPr/>
              </a:pPr>
              <a:t>‹#›</a:t>
            </a:fld>
            <a:r>
              <a:rPr lang="en-US" dirty="0"/>
              <a:t> </a:t>
            </a:r>
          </a:p>
        </p:txBody>
      </p:sp>
      <p:grpSp>
        <p:nvGrpSpPr>
          <p:cNvPr id="5" name="Group 4"/>
          <p:cNvGrpSpPr/>
          <p:nvPr userDrawn="1"/>
        </p:nvGrpSpPr>
        <p:grpSpPr>
          <a:xfrm>
            <a:off x="10481606" y="5864303"/>
            <a:ext cx="1707536" cy="992093"/>
            <a:chOff x="10389490" y="5844132"/>
            <a:chExt cx="1707536" cy="992093"/>
          </a:xfrm>
        </p:grpSpPr>
        <p:pic>
          <p:nvPicPr>
            <p:cNvPr id="22" name="Picture 93" descr="squeakyhinge"/>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10698347" y="6199454"/>
              <a:ext cx="1143000" cy="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3"/>
            <p:cNvSpPr txBox="1"/>
            <p:nvPr userDrawn="1"/>
          </p:nvSpPr>
          <p:spPr bwMode="auto">
            <a:xfrm>
              <a:off x="10484578" y="6608470"/>
              <a:ext cx="1612448" cy="227755"/>
            </a:xfrm>
            <a:prstGeom prst="rect">
              <a:avLst/>
            </a:prstGeom>
            <a:noFill/>
            <a:ln w="9525">
              <a:noFill/>
              <a:miter lim="800000"/>
              <a:headEnd/>
              <a:tailEnd/>
            </a:ln>
          </p:spPr>
          <p:txBody>
            <a:bodyPr vert="horz" wrap="square" lIns="0" tIns="45720" rIns="91440" bIns="45720" numCol="1" rtlCol="0" anchor="t" anchorCtr="0" compatLnSpc="1">
              <a:prstTxWarp prst="textNoShape">
                <a:avLst/>
              </a:prstTxWarp>
              <a:spAutoFit/>
            </a:bodyPr>
            <a:lstStyle/>
            <a:p>
              <a:pPr marL="228600" marR="0" indent="-228600" algn="l" defTabSz="914400" rtl="0" eaLnBrk="0" fontAlgn="base" latinLnBrk="0" hangingPunct="0">
                <a:lnSpc>
                  <a:spcPct val="110000"/>
                </a:lnSpc>
                <a:spcBef>
                  <a:spcPct val="20000"/>
                </a:spcBef>
                <a:spcAft>
                  <a:spcPct val="0"/>
                </a:spcAft>
                <a:buClr>
                  <a:schemeClr val="tx2"/>
                </a:buClr>
                <a:buSzPct val="88000"/>
                <a:tabLst/>
              </a:pPr>
              <a:r>
                <a:rPr lang="en-US" sz="800" b="1" kern="0" dirty="0">
                  <a:solidFill>
                    <a:schemeClr val="tx1"/>
                  </a:solidFill>
                  <a:latin typeface="+mn-lt"/>
                </a:rPr>
                <a:t>© Copyright 2017 STEAM Clown™</a:t>
              </a:r>
              <a:endParaRPr kumimoji="0" lang="en-US" sz="800" b="1" i="0" u="none" strike="noStrike" kern="0" cap="none" spc="0" normalizeH="0" baseline="0" noProof="0" dirty="0" err="1">
                <a:ln>
                  <a:noFill/>
                </a:ln>
                <a:solidFill>
                  <a:schemeClr val="tx1"/>
                </a:solidFill>
                <a:effectLst/>
                <a:uLnTx/>
                <a:uFillTx/>
                <a:latin typeface="+mn-lt"/>
              </a:endParaRPr>
            </a:p>
          </p:txBody>
        </p:sp>
        <p:sp>
          <p:nvSpPr>
            <p:cNvPr id="4" name="TextBox 3"/>
            <p:cNvSpPr txBox="1"/>
            <p:nvPr userDrawn="1"/>
          </p:nvSpPr>
          <p:spPr>
            <a:xfrm>
              <a:off x="10389490" y="5844132"/>
              <a:ext cx="1535998" cy="846386"/>
            </a:xfrm>
            <a:prstGeom prst="rect">
              <a:avLst/>
            </a:prstGeom>
            <a:noFill/>
          </p:spPr>
          <p:txBody>
            <a:bodyPr wrap="none" rtlCol="0" anchor="ctr">
              <a:spAutoFit/>
            </a:bodyPr>
            <a:lstStyle/>
            <a:p>
              <a:pPr>
                <a:lnSpc>
                  <a:spcPct val="150000"/>
                </a:lnSpc>
              </a:pPr>
              <a:r>
                <a:rPr lang="en-US" sz="1400" dirty="0">
                  <a:latin typeface="Showcard Gothic" panose="04020904020102020604" pitchFamily="82" charset="0"/>
                </a:rPr>
                <a:t>STEAM Clown™</a:t>
              </a:r>
            </a:p>
            <a:p>
              <a:r>
                <a:rPr lang="en-US" sz="1400" dirty="0">
                  <a:latin typeface="Showcard Gothic" panose="04020904020102020604" pitchFamily="82" charset="0"/>
                </a:rPr>
                <a:t>&amp;</a:t>
              </a:r>
            </a:p>
            <a:p>
              <a:pPr algn="l"/>
              <a:r>
                <a:rPr lang="en-US" sz="1400" dirty="0">
                  <a:latin typeface="Showcard Gothic" panose="04020904020102020604" pitchFamily="82" charset="0"/>
                </a:rPr>
                <a:t>Productions</a:t>
              </a:r>
            </a:p>
          </p:txBody>
        </p:sp>
      </p:grpSp>
      <p:pic>
        <p:nvPicPr>
          <p:cNvPr id="7" name="Picture 6">
            <a:extLst>
              <a:ext uri="{FF2B5EF4-FFF2-40B4-BE49-F238E27FC236}">
                <a16:creationId xmlns:a16="http://schemas.microsoft.com/office/drawing/2014/main" id="{61A0BB66-BCE3-4FE8-A0C9-6F593FE47AD4}"/>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9914117" y="5998016"/>
            <a:ext cx="606701" cy="605543"/>
          </a:xfrm>
          <a:prstGeom prst="rect">
            <a:avLst/>
          </a:prstGeom>
        </p:spPr>
      </p:pic>
    </p:spTree>
    <p:extLst>
      <p:ext uri="{BB962C8B-B14F-4D97-AF65-F5344CB8AC3E}">
        <p14:creationId xmlns:p14="http://schemas.microsoft.com/office/powerpoint/2010/main" val="2901912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4" r:id="rId4"/>
    <p:sldLayoutId id="2147483655" r:id="rId5"/>
    <p:sldLayoutId id="2147483652" r:id="rId6"/>
    <p:sldLayoutId id="2147483653" r:id="rId7"/>
    <p:sldLayoutId id="2147483656" r:id="rId8"/>
  </p:sldLayoutIdLst>
  <p:txStyles>
    <p:titleStyle>
      <a:lvl1pPr algn="l" defTabSz="914400" rtl="0" eaLnBrk="1" latinLnBrk="0" hangingPunct="1">
        <a:lnSpc>
          <a:spcPct val="90000"/>
        </a:lnSpc>
        <a:spcBef>
          <a:spcPct val="0"/>
        </a:spcBef>
        <a:buNone/>
        <a:defRPr sz="4400" kern="1200">
          <a:solidFill>
            <a:schemeClr val="tx1"/>
          </a:solidFill>
          <a:latin typeface="Showcard Gothic" panose="04020904020102020604" pitchFamily="82" charset="0"/>
          <a:ea typeface="+mj-ea"/>
          <a:cs typeface="+mj-cs"/>
        </a:defRPr>
      </a:lvl1pPr>
    </p:titleStyle>
    <p:bodyStyle>
      <a:lvl1pPr marL="571500" indent="-5715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faq/#what-does-some-rights-reserved-mean" TargetMode="External"/><Relationship Id="rId2" Type="http://schemas.openxmlformats.org/officeDocument/2006/relationships/hyperlink" Target="https://creativecommons.org/licenses/by-nc-sa/3.0/"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learn.adafruit.com/pir-passive-infrared-proximity-motion-sensor" TargetMode="Externa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creativecommons.org/licenses/by-nc-sa/3.0/" TargetMode="Externa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www.steamclown.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2"/>
          <p:cNvSpPr>
            <a:spLocks noGrp="1"/>
          </p:cNvSpPr>
          <p:nvPr>
            <p:ph type="ctrTitle"/>
          </p:nvPr>
        </p:nvSpPr>
        <p:spPr/>
        <p:txBody>
          <a:bodyPr/>
          <a:lstStyle/>
          <a:p>
            <a:r>
              <a:rPr lang="en-US"/>
              <a:t>Arduino STEM Academy</a:t>
            </a:r>
            <a:endParaRPr lang="en-US" dirty="0"/>
          </a:p>
        </p:txBody>
      </p:sp>
      <p:sp>
        <p:nvSpPr>
          <p:cNvPr id="7" name="Subtitle 6"/>
          <p:cNvSpPr>
            <a:spLocks noGrp="1"/>
          </p:cNvSpPr>
          <p:nvPr>
            <p:ph type="subTitle" idx="1"/>
          </p:nvPr>
        </p:nvSpPr>
        <p:spPr/>
        <p:txBody>
          <a:bodyPr/>
          <a:lstStyle/>
          <a:p>
            <a:endParaRPr lang="en-US"/>
          </a:p>
          <a:p>
            <a:endParaRPr lang="en-US"/>
          </a:p>
          <a:p>
            <a:endParaRPr lang="en-US" dirty="0"/>
          </a:p>
        </p:txBody>
      </p:sp>
      <p:sp>
        <p:nvSpPr>
          <p:cNvPr id="8" name="Title 2"/>
          <p:cNvSpPr txBox="1">
            <a:spLocks/>
          </p:cNvSpPr>
          <p:nvPr/>
        </p:nvSpPr>
        <p:spPr>
          <a:xfrm>
            <a:off x="2086708" y="2335583"/>
            <a:ext cx="9144000" cy="19065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latin typeface="Showcard Gothic" panose="04020904020102020604" pitchFamily="82" charset="0"/>
              </a:rPr>
              <a:t>Sensor &amp; Lab Template</a:t>
            </a:r>
          </a:p>
        </p:txBody>
      </p:sp>
      <p:sp>
        <p:nvSpPr>
          <p:cNvPr id="2" name="Rectangle 1">
            <a:extLst>
              <a:ext uri="{FF2B5EF4-FFF2-40B4-BE49-F238E27FC236}">
                <a16:creationId xmlns:a16="http://schemas.microsoft.com/office/drawing/2014/main" id="{B6DE70B7-44D7-4EB5-A643-020B1FB91CEE}"/>
              </a:ext>
            </a:extLst>
          </p:cNvPr>
          <p:cNvSpPr/>
          <p:nvPr/>
        </p:nvSpPr>
        <p:spPr>
          <a:xfrm>
            <a:off x="0" y="4145682"/>
            <a:ext cx="12192000" cy="10738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914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afterEffect">
                                  <p:stCondLst>
                                    <p:cond delay="500"/>
                                  </p:stCondLst>
                                  <p:childTnLst>
                                    <p:animEffect transition="out" filter="fade">
                                      <p:cBhvr>
                                        <p:cTn id="6" dur="500"/>
                                        <p:tgtEl>
                                          <p:spTgt spid="40962"/>
                                        </p:tgtEl>
                                      </p:cBhvr>
                                    </p:animEffect>
                                    <p:set>
                                      <p:cBhvr>
                                        <p:cTn id="7" dur="1" fill="hold">
                                          <p:stCondLst>
                                            <p:cond delay="499"/>
                                          </p:stCondLst>
                                        </p:cTn>
                                        <p:tgtEl>
                                          <p:spTgt spid="40962"/>
                                        </p:tgtEl>
                                        <p:attrNameLst>
                                          <p:attrName>style.visibility</p:attrName>
                                        </p:attrNameLst>
                                      </p:cBhvr>
                                      <p:to>
                                        <p:strVal val="hidden"/>
                                      </p:to>
                                    </p:set>
                                  </p:childTnLst>
                                </p:cTn>
                              </p:par>
                            </p:childTnLst>
                          </p:cTn>
                        </p:par>
                        <p:par>
                          <p:cTn id="8" fill="hold">
                            <p:stCondLst>
                              <p:cond delay="1000"/>
                            </p:stCondLst>
                            <p:childTnLst>
                              <p:par>
                                <p:cTn id="9" presetID="1" presetClass="entr" presetSubtype="0" fill="hold" grpId="0" nodeType="afterEffect">
                                  <p:stCondLst>
                                    <p:cond delay="500"/>
                                  </p:stCondLst>
                                  <p:childTnLst>
                                    <p:set>
                                      <p:cBhvr>
                                        <p:cTn id="10" dur="1" fill="hold">
                                          <p:stCondLst>
                                            <p:cond delay="0"/>
                                          </p:stCondLst>
                                        </p:cTn>
                                        <p:tgtEl>
                                          <p:spTgt spid="2"/>
                                        </p:tgtEl>
                                        <p:attrNameLst>
                                          <p:attrName>style.visibility</p:attrName>
                                        </p:attrNameLst>
                                      </p:cBhvr>
                                      <p:to>
                                        <p:strVal val="visible"/>
                                      </p:to>
                                    </p:set>
                                  </p:childTnLst>
                                </p:cTn>
                              </p:par>
                            </p:childTnLst>
                          </p:cTn>
                        </p:par>
                        <p:par>
                          <p:cTn id="11" fill="hold">
                            <p:stCondLst>
                              <p:cond delay="1500"/>
                            </p:stCondLst>
                            <p:childTnLst>
                              <p:par>
                                <p:cTn id="12" presetID="10" presetClass="entr" presetSubtype="0" fill="hold" grpId="0" nodeType="afterEffect">
                                  <p:stCondLst>
                                    <p:cond delay="25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8" grpId="0"/>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013136BF-5EA4-4DEF-8781-604B166E07E8}"/>
              </a:ext>
            </a:extLst>
          </p:cNvPr>
          <p:cNvSpPr>
            <a:spLocks noGrp="1"/>
          </p:cNvSpPr>
          <p:nvPr>
            <p:ph idx="1"/>
          </p:nvPr>
        </p:nvSpPr>
        <p:spPr/>
        <p:txBody>
          <a:bodyPr>
            <a:normAutofit/>
          </a:bodyPr>
          <a:lstStyle/>
          <a:p>
            <a:r>
              <a:rPr lang="en-US" dirty="0"/>
              <a:t>Add any links to sites you used here…</a:t>
            </a:r>
          </a:p>
        </p:txBody>
      </p:sp>
      <p:sp>
        <p:nvSpPr>
          <p:cNvPr id="6" name="Title 5">
            <a:extLst>
              <a:ext uri="{FF2B5EF4-FFF2-40B4-BE49-F238E27FC236}">
                <a16:creationId xmlns:a16="http://schemas.microsoft.com/office/drawing/2014/main" id="{58D34A70-CFC3-483A-A600-BB1337D7DCCC}"/>
              </a:ext>
            </a:extLst>
          </p:cNvPr>
          <p:cNvSpPr>
            <a:spLocks noGrp="1"/>
          </p:cNvSpPr>
          <p:nvPr>
            <p:ph type="title"/>
          </p:nvPr>
        </p:nvSpPr>
        <p:spPr/>
        <p:txBody>
          <a:bodyPr>
            <a:normAutofit fontScale="90000"/>
          </a:bodyPr>
          <a:lstStyle/>
          <a:p>
            <a:r>
              <a:rPr lang="en-US" dirty="0"/>
              <a:t>Appendix B: Attribution for Sources Used</a:t>
            </a:r>
          </a:p>
        </p:txBody>
      </p:sp>
    </p:spTree>
    <p:extLst>
      <p:ext uri="{BB962C8B-B14F-4D97-AF65-F5344CB8AC3E}">
        <p14:creationId xmlns:p14="http://schemas.microsoft.com/office/powerpoint/2010/main" val="17417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E8E37-53C5-4E76-99A1-19E57AF2EE0A}"/>
              </a:ext>
            </a:extLst>
          </p:cNvPr>
          <p:cNvSpPr>
            <a:spLocks noGrp="1"/>
          </p:cNvSpPr>
          <p:nvPr>
            <p:ph type="ctrTitle"/>
          </p:nvPr>
        </p:nvSpPr>
        <p:spPr/>
        <p:txBody>
          <a:bodyPr/>
          <a:lstStyle/>
          <a:p>
            <a:r>
              <a:rPr lang="en-US" dirty="0"/>
              <a:t>Reference Slides</a:t>
            </a:r>
          </a:p>
        </p:txBody>
      </p:sp>
      <p:sp>
        <p:nvSpPr>
          <p:cNvPr id="3" name="Subtitle 2">
            <a:extLst>
              <a:ext uri="{FF2B5EF4-FFF2-40B4-BE49-F238E27FC236}">
                <a16:creationId xmlns:a16="http://schemas.microsoft.com/office/drawing/2014/main" id="{08222E89-E0B1-4410-B07E-5175D2AEB15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6825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377D3-F84D-45C3-A741-6CCA3ACA35F8}"/>
              </a:ext>
            </a:extLst>
          </p:cNvPr>
          <p:cNvSpPr>
            <a:spLocks noGrp="1"/>
          </p:cNvSpPr>
          <p:nvPr>
            <p:ph type="ctrTitle"/>
          </p:nvPr>
        </p:nvSpPr>
        <p:spPr/>
        <p:txBody>
          <a:bodyPr>
            <a:normAutofit/>
          </a:bodyPr>
          <a:lstStyle/>
          <a:p>
            <a:r>
              <a:rPr lang="en-US" sz="2800" dirty="0"/>
              <a:t>See Appendix A, for Licensing &amp; Attribution information</a:t>
            </a:r>
          </a:p>
        </p:txBody>
      </p:sp>
      <p:sp>
        <p:nvSpPr>
          <p:cNvPr id="3" name="Subtitle 2">
            <a:extLst>
              <a:ext uri="{FF2B5EF4-FFF2-40B4-BE49-F238E27FC236}">
                <a16:creationId xmlns:a16="http://schemas.microsoft.com/office/drawing/2014/main" id="{369550CF-003C-4B01-9279-97F944503A92}"/>
              </a:ext>
            </a:extLst>
          </p:cNvPr>
          <p:cNvSpPr>
            <a:spLocks noGrp="1"/>
          </p:cNvSpPr>
          <p:nvPr>
            <p:ph type="subTitle" idx="1"/>
          </p:nvPr>
        </p:nvSpPr>
        <p:spPr/>
        <p:txBody>
          <a:bodyPr>
            <a:normAutofit fontScale="92500" lnSpcReduction="10000"/>
          </a:bodyPr>
          <a:lstStyle/>
          <a:p>
            <a:r>
              <a:rPr lang="en-US" dirty="0"/>
              <a:t>by-nc-sa-3.0</a:t>
            </a:r>
          </a:p>
          <a:p>
            <a:r>
              <a:rPr lang="en-US" dirty="0">
                <a:hlinkClick r:id="rId2"/>
              </a:rPr>
              <a:t>https://creativecommons.org/licenses/by-nc-sa/3.0/</a:t>
            </a:r>
            <a:endParaRPr lang="en-US" dirty="0"/>
          </a:p>
          <a:p>
            <a:r>
              <a:rPr lang="en-US" dirty="0">
                <a:hlinkClick r:id="rId3"/>
              </a:rPr>
              <a:t>https://creativecommons.org/faq/#what-does-some-rights-reserved-mean</a:t>
            </a:r>
            <a:endParaRPr lang="en-US" dirty="0"/>
          </a:p>
          <a:p>
            <a:endParaRPr lang="en-US" dirty="0"/>
          </a:p>
          <a:p>
            <a:endParaRPr lang="en-US" dirty="0"/>
          </a:p>
        </p:txBody>
      </p:sp>
      <p:pic>
        <p:nvPicPr>
          <p:cNvPr id="4" name="Picture 3">
            <a:extLst>
              <a:ext uri="{FF2B5EF4-FFF2-40B4-BE49-F238E27FC236}">
                <a16:creationId xmlns:a16="http://schemas.microsoft.com/office/drawing/2014/main" id="{762E4C1A-BD7A-42AE-8F3E-392D76EBCA46}"/>
              </a:ext>
            </a:extLst>
          </p:cNvPr>
          <p:cNvPicPr>
            <a:picLocks noChangeAspect="1"/>
          </p:cNvPicPr>
          <p:nvPr/>
        </p:nvPicPr>
        <p:blipFill>
          <a:blip r:embed="rId4"/>
          <a:stretch>
            <a:fillRect/>
          </a:stretch>
        </p:blipFill>
        <p:spPr>
          <a:xfrm>
            <a:off x="4200581" y="1921791"/>
            <a:ext cx="5982443" cy="1612717"/>
          </a:xfrm>
          <a:prstGeom prst="rect">
            <a:avLst/>
          </a:prstGeom>
        </p:spPr>
      </p:pic>
    </p:spTree>
    <p:extLst>
      <p:ext uri="{BB962C8B-B14F-4D97-AF65-F5344CB8AC3E}">
        <p14:creationId xmlns:p14="http://schemas.microsoft.com/office/powerpoint/2010/main" val="1203327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PIR Sensor </a:t>
            </a:r>
          </a:p>
        </p:txBody>
      </p:sp>
      <p:sp>
        <p:nvSpPr>
          <p:cNvPr id="4" name="TextBox 3"/>
          <p:cNvSpPr txBox="1"/>
          <p:nvPr/>
        </p:nvSpPr>
        <p:spPr>
          <a:xfrm>
            <a:off x="575036" y="1272619"/>
            <a:ext cx="7849117" cy="1477328"/>
          </a:xfrm>
          <a:prstGeom prst="rect">
            <a:avLst/>
          </a:prstGeom>
          <a:noFill/>
        </p:spPr>
        <p:txBody>
          <a:bodyPr wrap="square" rtlCol="0">
            <a:spAutoFit/>
          </a:bodyPr>
          <a:lstStyle/>
          <a:p>
            <a:r>
              <a:rPr lang="en-US" dirty="0"/>
              <a:t>PIR sensors allow you to sense motion, almost always used to detect whether a human has moved in or out of the sensors range. They are small, inexpensive, low-power, easy to use and don't wear out. For that reason they are commonly found in appliances and gadgets used in homes or businesses. They are often referred to as PIR, "Passive Infrared", "Pyroelectric", or "IR motion" sensors.</a:t>
            </a:r>
          </a:p>
        </p:txBody>
      </p:sp>
      <p:sp>
        <p:nvSpPr>
          <p:cNvPr id="5" name="Rectangle 4"/>
          <p:cNvSpPr/>
          <p:nvPr/>
        </p:nvSpPr>
        <p:spPr>
          <a:xfrm>
            <a:off x="575036" y="741042"/>
            <a:ext cx="6958443" cy="369332"/>
          </a:xfrm>
          <a:prstGeom prst="rect">
            <a:avLst/>
          </a:prstGeom>
        </p:spPr>
        <p:txBody>
          <a:bodyPr wrap="none">
            <a:spAutoFit/>
          </a:bodyPr>
          <a:lstStyle/>
          <a:p>
            <a:r>
              <a:rPr lang="en-US" dirty="0">
                <a:hlinkClick r:id="rId2"/>
              </a:rPr>
              <a:t>https://learn.adafruit.com/pir-passive-infrared-proximity-motion-sensor</a:t>
            </a:r>
            <a:endParaRPr lang="en-US" dirty="0"/>
          </a:p>
        </p:txBody>
      </p:sp>
      <p:sp>
        <p:nvSpPr>
          <p:cNvPr id="7" name="Rectangle 6"/>
          <p:cNvSpPr/>
          <p:nvPr/>
        </p:nvSpPr>
        <p:spPr>
          <a:xfrm>
            <a:off x="575036" y="3255114"/>
            <a:ext cx="4091232" cy="646331"/>
          </a:xfrm>
          <a:prstGeom prst="rect">
            <a:avLst/>
          </a:prstGeom>
        </p:spPr>
        <p:txBody>
          <a:bodyPr wrap="square">
            <a:spAutoFit/>
          </a:bodyPr>
          <a:lstStyle/>
          <a:p>
            <a:r>
              <a:rPr lang="en-US" dirty="0"/>
              <a:t>When the detector sees PIR signal, it will pull the output low, </a:t>
            </a:r>
          </a:p>
        </p:txBody>
      </p:sp>
      <p:pic>
        <p:nvPicPr>
          <p:cNvPr id="10" name="Picture 9">
            <a:extLst>
              <a:ext uri="{FF2B5EF4-FFF2-40B4-BE49-F238E27FC236}">
                <a16:creationId xmlns:a16="http://schemas.microsoft.com/office/drawing/2014/main" id="{C2145E04-C1EA-4D4F-8C36-6DD52C6A5E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7884711" y="1458344"/>
            <a:ext cx="4833307" cy="2895151"/>
          </a:xfrm>
          <a:prstGeom prst="rect">
            <a:avLst/>
          </a:prstGeom>
        </p:spPr>
      </p:pic>
      <p:pic>
        <p:nvPicPr>
          <p:cNvPr id="12" name="Picture 11">
            <a:extLst>
              <a:ext uri="{FF2B5EF4-FFF2-40B4-BE49-F238E27FC236}">
                <a16:creationId xmlns:a16="http://schemas.microsoft.com/office/drawing/2014/main" id="{6396B9E1-8219-41CB-8850-229CFE3B56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5380" y="2985319"/>
            <a:ext cx="4618957" cy="3464218"/>
          </a:xfrm>
          <a:prstGeom prst="rect">
            <a:avLst/>
          </a:prstGeom>
        </p:spPr>
      </p:pic>
    </p:spTree>
    <p:extLst>
      <p:ext uri="{BB962C8B-B14F-4D97-AF65-F5344CB8AC3E}">
        <p14:creationId xmlns:p14="http://schemas.microsoft.com/office/powerpoint/2010/main" val="416637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0C8BE-ECC5-41E8-952B-315879687C45}"/>
              </a:ext>
            </a:extLst>
          </p:cNvPr>
          <p:cNvSpPr>
            <a:spLocks noGrp="1"/>
          </p:cNvSpPr>
          <p:nvPr>
            <p:ph type="title"/>
          </p:nvPr>
        </p:nvSpPr>
        <p:spPr/>
        <p:txBody>
          <a:bodyPr/>
          <a:lstStyle/>
          <a:p>
            <a:r>
              <a:rPr lang="en-US" dirty="0"/>
              <a:t>How it Works</a:t>
            </a:r>
          </a:p>
        </p:txBody>
      </p:sp>
      <p:sp>
        <p:nvSpPr>
          <p:cNvPr id="4" name="Content Placeholder 3">
            <a:extLst>
              <a:ext uri="{FF2B5EF4-FFF2-40B4-BE49-F238E27FC236}">
                <a16:creationId xmlns:a16="http://schemas.microsoft.com/office/drawing/2014/main" id="{163F1D5D-F94D-4EDE-A174-97CD261FDDD5}"/>
              </a:ext>
            </a:extLst>
          </p:cNvPr>
          <p:cNvSpPr>
            <a:spLocks noGrp="1"/>
          </p:cNvSpPr>
          <p:nvPr>
            <p:ph sz="half" idx="1"/>
          </p:nvPr>
        </p:nvSpPr>
        <p:spPr/>
        <p:txBody>
          <a:bodyPr>
            <a:normAutofit fontScale="92500" lnSpcReduction="20000"/>
          </a:bodyPr>
          <a:lstStyle/>
          <a:p>
            <a:r>
              <a:rPr lang="en-US" dirty="0"/>
              <a:t>Power PIR with 3-5 volts</a:t>
            </a:r>
          </a:p>
          <a:p>
            <a:pPr lvl="1"/>
            <a:r>
              <a:rPr lang="en-US" dirty="0"/>
              <a:t>5 volts seems to work best</a:t>
            </a:r>
          </a:p>
          <a:p>
            <a:pPr lvl="1"/>
            <a:r>
              <a:rPr lang="en-US" dirty="0"/>
              <a:t>Connect +5V to VCC</a:t>
            </a:r>
          </a:p>
          <a:p>
            <a:pPr lvl="1"/>
            <a:r>
              <a:rPr lang="en-US" dirty="0"/>
              <a:t>Connect GND to Ground</a:t>
            </a:r>
          </a:p>
          <a:p>
            <a:r>
              <a:rPr lang="en-US" dirty="0"/>
              <a:t>Digital OUT is a signal that will be LOW if there is no motion, and HIGH if there is motion</a:t>
            </a:r>
          </a:p>
          <a:p>
            <a:r>
              <a:rPr lang="en-US" dirty="0"/>
              <a:t>Typically you should let the PIR “warmup” for 30-60 sec after you power on the circuit.</a:t>
            </a:r>
          </a:p>
          <a:p>
            <a:endParaRPr lang="en-US" dirty="0"/>
          </a:p>
        </p:txBody>
      </p:sp>
      <p:sp>
        <p:nvSpPr>
          <p:cNvPr id="5" name="Content Placeholder 4">
            <a:extLst>
              <a:ext uri="{FF2B5EF4-FFF2-40B4-BE49-F238E27FC236}">
                <a16:creationId xmlns:a16="http://schemas.microsoft.com/office/drawing/2014/main" id="{3E429F3E-F1AB-47DA-B885-2324AB4E2F1A}"/>
              </a:ext>
            </a:extLst>
          </p:cNvPr>
          <p:cNvSpPr>
            <a:spLocks noGrp="1"/>
          </p:cNvSpPr>
          <p:nvPr>
            <p:ph sz="half" idx="2"/>
          </p:nvPr>
        </p:nvSpPr>
        <p:spPr>
          <a:xfrm>
            <a:off x="6176357" y="3039622"/>
            <a:ext cx="5745975" cy="3818378"/>
          </a:xfrm>
        </p:spPr>
        <p:txBody>
          <a:bodyPr>
            <a:normAutofit fontScale="92500" lnSpcReduction="20000"/>
          </a:bodyPr>
          <a:lstStyle/>
          <a:p>
            <a:r>
              <a:rPr lang="en-US" dirty="0"/>
              <a:t>Delay Time Adjust will change the time the PIR is HIGH after it sees motion</a:t>
            </a:r>
          </a:p>
          <a:p>
            <a:r>
              <a:rPr lang="en-US" dirty="0"/>
              <a:t>Sensitivity Adjust tunes how sensitive to motion the PIR is</a:t>
            </a:r>
          </a:p>
          <a:p>
            <a:r>
              <a:rPr lang="en-US" dirty="0"/>
              <a:t>The Retrigger Jumper controls if…</a:t>
            </a:r>
          </a:p>
        </p:txBody>
      </p:sp>
      <p:pic>
        <p:nvPicPr>
          <p:cNvPr id="3" name="Picture 2">
            <a:extLst>
              <a:ext uri="{FF2B5EF4-FFF2-40B4-BE49-F238E27FC236}">
                <a16:creationId xmlns:a16="http://schemas.microsoft.com/office/drawing/2014/main" id="{2D8F47D0-191D-45AE-9876-FA6767E212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91146" y="0"/>
            <a:ext cx="3900854" cy="2925641"/>
          </a:xfrm>
          <a:prstGeom prst="rect">
            <a:avLst/>
          </a:prstGeom>
        </p:spPr>
      </p:pic>
    </p:spTree>
    <p:extLst>
      <p:ext uri="{BB962C8B-B14F-4D97-AF65-F5344CB8AC3E}">
        <p14:creationId xmlns:p14="http://schemas.microsoft.com/office/powerpoint/2010/main" val="1844710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normAutofit/>
          </a:bodyPr>
          <a:lstStyle/>
          <a:p>
            <a:r>
              <a:rPr lang="en-US" dirty="0"/>
              <a:t>Arduino Code &amp; connections</a:t>
            </a:r>
          </a:p>
        </p:txBody>
      </p:sp>
      <p:sp>
        <p:nvSpPr>
          <p:cNvPr id="7" name="Content Placeholder 6"/>
          <p:cNvSpPr>
            <a:spLocks noGrp="1"/>
          </p:cNvSpPr>
          <p:nvPr>
            <p:ph sz="half" idx="4294967295"/>
          </p:nvPr>
        </p:nvSpPr>
        <p:spPr>
          <a:xfrm>
            <a:off x="0" y="1389063"/>
            <a:ext cx="5181600" cy="4495800"/>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6" name="Picture 5"/>
          <p:cNvPicPr>
            <a:picLocks noChangeAspect="1"/>
          </p:cNvPicPr>
          <p:nvPr/>
        </p:nvPicPr>
        <p:blipFill>
          <a:blip r:embed="rId3"/>
          <a:stretch>
            <a:fillRect/>
          </a:stretch>
        </p:blipFill>
        <p:spPr>
          <a:xfrm>
            <a:off x="6578824" y="661989"/>
            <a:ext cx="3952875" cy="5915025"/>
          </a:xfrm>
          <a:prstGeom prst="rect">
            <a:avLst/>
          </a:prstGeom>
        </p:spPr>
      </p:pic>
      <p:sp>
        <p:nvSpPr>
          <p:cNvPr id="5" name="Rectangle 4"/>
          <p:cNvSpPr/>
          <p:nvPr/>
        </p:nvSpPr>
        <p:spPr>
          <a:xfrm>
            <a:off x="648992" y="876557"/>
            <a:ext cx="5513595" cy="3539430"/>
          </a:xfrm>
          <a:prstGeom prst="rect">
            <a:avLst/>
          </a:prstGeom>
          <a:ln w="28575">
            <a:solidFill>
              <a:schemeClr val="tx1"/>
            </a:solidFill>
          </a:ln>
        </p:spPr>
        <p:txBody>
          <a:bodyPr wrap="square">
            <a:spAutoFit/>
          </a:bodyPr>
          <a:lstStyle/>
          <a:p>
            <a:r>
              <a:rPr lang="en-US" sz="1400" dirty="0" err="1"/>
              <a:t>const</a:t>
            </a:r>
            <a:r>
              <a:rPr lang="en-US" sz="1400" dirty="0"/>
              <a:t> </a:t>
            </a:r>
            <a:r>
              <a:rPr lang="en-US" sz="1400" dirty="0" err="1"/>
              <a:t>int</a:t>
            </a:r>
            <a:r>
              <a:rPr lang="en-US" sz="1400" dirty="0"/>
              <a:t> </a:t>
            </a:r>
            <a:r>
              <a:rPr lang="en-US" sz="1400" dirty="0" err="1"/>
              <a:t>arduinoBoardLED</a:t>
            </a:r>
            <a:r>
              <a:rPr lang="en-US" sz="1400" dirty="0"/>
              <a:t> = 13;	// LED on pin 13</a:t>
            </a:r>
          </a:p>
          <a:p>
            <a:r>
              <a:rPr lang="en-US" sz="1400" dirty="0" err="1"/>
              <a:t>const</a:t>
            </a:r>
            <a:r>
              <a:rPr lang="en-US" sz="1400" dirty="0"/>
              <a:t> </a:t>
            </a:r>
            <a:r>
              <a:rPr lang="en-US" sz="1400" dirty="0" err="1"/>
              <a:t>int</a:t>
            </a:r>
            <a:r>
              <a:rPr lang="en-US" sz="1400" dirty="0"/>
              <a:t> </a:t>
            </a:r>
            <a:r>
              <a:rPr lang="en-US" sz="1400" dirty="0" err="1"/>
              <a:t>pirSensor</a:t>
            </a:r>
            <a:r>
              <a:rPr lang="en-US" sz="1400" dirty="0"/>
              <a:t> = 6;       // input pin for sensor</a:t>
            </a:r>
          </a:p>
          <a:p>
            <a:r>
              <a:rPr lang="en-US" sz="1400" dirty="0" err="1"/>
              <a:t>int</a:t>
            </a:r>
            <a:r>
              <a:rPr lang="en-US" sz="1400" dirty="0"/>
              <a:t> </a:t>
            </a:r>
            <a:r>
              <a:rPr lang="en-US" sz="1400" dirty="0" err="1"/>
              <a:t>buttonVal</a:t>
            </a:r>
            <a:r>
              <a:rPr lang="en-US" sz="1400" dirty="0"/>
              <a:t> = 0;     // variable to store the read value</a:t>
            </a:r>
          </a:p>
          <a:p>
            <a:endParaRPr lang="en-US" sz="1400" dirty="0"/>
          </a:p>
          <a:p>
            <a:r>
              <a:rPr lang="en-US" sz="1400" dirty="0"/>
              <a:t>void setup() </a:t>
            </a:r>
          </a:p>
          <a:p>
            <a:r>
              <a:rPr lang="en-US" sz="1400" dirty="0"/>
              <a:t>{  </a:t>
            </a:r>
          </a:p>
          <a:p>
            <a:r>
              <a:rPr lang="en-US" sz="1400" dirty="0" err="1"/>
              <a:t>pinMode</a:t>
            </a:r>
            <a:r>
              <a:rPr lang="en-US" sz="1400" dirty="0"/>
              <a:t>(</a:t>
            </a:r>
            <a:r>
              <a:rPr lang="en-US" sz="1400" dirty="0" err="1"/>
              <a:t>arduinoBoardLED</a:t>
            </a:r>
            <a:r>
              <a:rPr lang="en-US" sz="1400" dirty="0"/>
              <a:t>, OUTPUT);  // set pin 13 as output  </a:t>
            </a:r>
            <a:r>
              <a:rPr lang="en-US" sz="1400" dirty="0" err="1"/>
              <a:t>pinMode</a:t>
            </a:r>
            <a:r>
              <a:rPr lang="en-US" sz="1400" dirty="0"/>
              <a:t>(</a:t>
            </a:r>
            <a:r>
              <a:rPr lang="en-US" sz="1400" dirty="0" err="1"/>
              <a:t>pirSensor</a:t>
            </a:r>
            <a:r>
              <a:rPr lang="en-US" sz="1400" dirty="0"/>
              <a:t>, INPUT);      // set pin 6 as input</a:t>
            </a:r>
          </a:p>
          <a:p>
            <a:r>
              <a:rPr lang="en-US" sz="1400" dirty="0"/>
              <a:t>}</a:t>
            </a:r>
          </a:p>
          <a:p>
            <a:endParaRPr lang="en-US" sz="1400" dirty="0"/>
          </a:p>
          <a:p>
            <a:r>
              <a:rPr lang="en-US" sz="1400" dirty="0"/>
              <a:t>void loop()</a:t>
            </a:r>
          </a:p>
          <a:p>
            <a:r>
              <a:rPr lang="en-US" sz="1400" dirty="0"/>
              <a:t>{  </a:t>
            </a:r>
          </a:p>
          <a:p>
            <a:r>
              <a:rPr lang="en-US" sz="1400" dirty="0" err="1"/>
              <a:t>buttonVal</a:t>
            </a:r>
            <a:r>
              <a:rPr lang="en-US" sz="1400" dirty="0"/>
              <a:t> = </a:t>
            </a:r>
            <a:r>
              <a:rPr lang="en-US" sz="1400" dirty="0" err="1"/>
              <a:t>digitalRead</a:t>
            </a:r>
            <a:r>
              <a:rPr lang="en-US" sz="1400" dirty="0"/>
              <a:t>(</a:t>
            </a:r>
            <a:r>
              <a:rPr lang="en-US" sz="1400" dirty="0" err="1"/>
              <a:t>pirSensor</a:t>
            </a:r>
            <a:r>
              <a:rPr lang="en-US" sz="1400" dirty="0"/>
              <a:t>);  // read the input pin  </a:t>
            </a:r>
            <a:r>
              <a:rPr lang="en-US" sz="1400" dirty="0" err="1"/>
              <a:t>digitalWrite</a:t>
            </a:r>
            <a:r>
              <a:rPr lang="en-US" sz="1400" dirty="0"/>
              <a:t>(</a:t>
            </a:r>
            <a:r>
              <a:rPr lang="en-US" sz="1400" dirty="0" err="1"/>
              <a:t>arduinoBoardLED</a:t>
            </a:r>
            <a:r>
              <a:rPr lang="en-US" sz="1400" dirty="0"/>
              <a:t>, </a:t>
            </a:r>
            <a:r>
              <a:rPr lang="en-US" sz="1400" dirty="0" err="1"/>
              <a:t>buttonVal</a:t>
            </a:r>
            <a:r>
              <a:rPr lang="en-US" sz="1400" dirty="0"/>
              <a:t>);  // sets the LED to button's value</a:t>
            </a:r>
          </a:p>
          <a:p>
            <a:r>
              <a:rPr lang="en-US" sz="1400" dirty="0"/>
              <a:t>}</a:t>
            </a:r>
          </a:p>
        </p:txBody>
      </p:sp>
      <p:pic>
        <p:nvPicPr>
          <p:cNvPr id="3" name="Picture 2">
            <a:extLst>
              <a:ext uri="{FF2B5EF4-FFF2-40B4-BE49-F238E27FC236}">
                <a16:creationId xmlns:a16="http://schemas.microsoft.com/office/drawing/2014/main" id="{A936B955-7AA2-4B15-89F0-BA8B652A9C82}"/>
              </a:ext>
            </a:extLst>
          </p:cNvPr>
          <p:cNvPicPr>
            <a:picLocks noChangeAspect="1"/>
          </p:cNvPicPr>
          <p:nvPr/>
        </p:nvPicPr>
        <p:blipFill>
          <a:blip r:embed="rId4"/>
          <a:stretch>
            <a:fillRect/>
          </a:stretch>
        </p:blipFill>
        <p:spPr>
          <a:xfrm rot="5400000">
            <a:off x="7187566" y="4154050"/>
            <a:ext cx="2085975" cy="2609850"/>
          </a:xfrm>
          <a:prstGeom prst="rect">
            <a:avLst/>
          </a:prstGeom>
        </p:spPr>
      </p:pic>
    </p:spTree>
    <p:extLst>
      <p:ext uri="{BB962C8B-B14F-4D97-AF65-F5344CB8AC3E}">
        <p14:creationId xmlns:p14="http://schemas.microsoft.com/office/powerpoint/2010/main" val="2828655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3FFECF-3FBD-4266-97FA-223D4A0AA9DB}"/>
              </a:ext>
            </a:extLst>
          </p:cNvPr>
          <p:cNvSpPr>
            <a:spLocks noGrp="1"/>
          </p:cNvSpPr>
          <p:nvPr>
            <p:ph idx="1"/>
          </p:nvPr>
        </p:nvSpPr>
        <p:spPr/>
        <p:txBody>
          <a:bodyPr/>
          <a:lstStyle/>
          <a:p>
            <a:r>
              <a:rPr lang="en-US" dirty="0"/>
              <a:t>Add instructions for building a circuit to test and use this sensor</a:t>
            </a:r>
          </a:p>
          <a:p>
            <a:r>
              <a:rPr lang="en-US" dirty="0"/>
              <a:t>You can build examples in Tinker and cut and past the image here…</a:t>
            </a:r>
          </a:p>
          <a:p>
            <a:r>
              <a:rPr lang="en-US" dirty="0"/>
              <a:t>If you want, you can send me your code, and after we verify it works, I can post it on my GitHub site… or you can create and post to your own GitHub site.</a:t>
            </a:r>
          </a:p>
        </p:txBody>
      </p:sp>
      <p:sp>
        <p:nvSpPr>
          <p:cNvPr id="2" name="Title 1">
            <a:extLst>
              <a:ext uri="{FF2B5EF4-FFF2-40B4-BE49-F238E27FC236}">
                <a16:creationId xmlns:a16="http://schemas.microsoft.com/office/drawing/2014/main" id="{ABAB9AA7-C94C-4CCA-AF67-1168AAEE0E37}"/>
              </a:ext>
            </a:extLst>
          </p:cNvPr>
          <p:cNvSpPr>
            <a:spLocks noGrp="1"/>
          </p:cNvSpPr>
          <p:nvPr>
            <p:ph type="title"/>
          </p:nvPr>
        </p:nvSpPr>
        <p:spPr/>
        <p:txBody>
          <a:bodyPr/>
          <a:lstStyle/>
          <a:p>
            <a:r>
              <a:rPr lang="en-US" dirty="0"/>
              <a:t>Sensor LAB</a:t>
            </a:r>
          </a:p>
        </p:txBody>
      </p:sp>
    </p:spTree>
    <p:extLst>
      <p:ext uri="{BB962C8B-B14F-4D97-AF65-F5344CB8AC3E}">
        <p14:creationId xmlns:p14="http://schemas.microsoft.com/office/powerpoint/2010/main" val="3554781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8D0A9B-0432-402E-9B9D-D03503A28F90}"/>
              </a:ext>
            </a:extLst>
          </p:cNvPr>
          <p:cNvSpPr>
            <a:spLocks noGrp="1"/>
          </p:cNvSpPr>
          <p:nvPr>
            <p:ph idx="1"/>
          </p:nvPr>
        </p:nvSpPr>
        <p:spPr/>
        <p:txBody>
          <a:bodyPr/>
          <a:lstStyle/>
          <a:p>
            <a:r>
              <a:rPr lang="en-US" dirty="0"/>
              <a:t>Step by Step how to setup</a:t>
            </a:r>
          </a:p>
          <a:p>
            <a:r>
              <a:rPr lang="en-US" dirty="0"/>
              <a:t>Step by Step on connecting to the Arduino</a:t>
            </a:r>
          </a:p>
          <a:p>
            <a:pPr lvl="1"/>
            <a:r>
              <a:rPr lang="en-US" dirty="0"/>
              <a:t>&lt;Link to your code&gt;</a:t>
            </a:r>
          </a:p>
          <a:p>
            <a:r>
              <a:rPr lang="en-US" dirty="0"/>
              <a:t>Step by Step on how to verify it is working</a:t>
            </a:r>
          </a:p>
          <a:p>
            <a:r>
              <a:rPr lang="en-US" dirty="0"/>
              <a:t>Any trouble shooting tips for issues that could go wrong or get in the way</a:t>
            </a:r>
          </a:p>
        </p:txBody>
      </p:sp>
      <p:sp>
        <p:nvSpPr>
          <p:cNvPr id="3" name="Title 2">
            <a:extLst>
              <a:ext uri="{FF2B5EF4-FFF2-40B4-BE49-F238E27FC236}">
                <a16:creationId xmlns:a16="http://schemas.microsoft.com/office/drawing/2014/main" id="{873B4905-F8FB-45BA-B48C-3E2BFD2AD298}"/>
              </a:ext>
            </a:extLst>
          </p:cNvPr>
          <p:cNvSpPr>
            <a:spLocks noGrp="1"/>
          </p:cNvSpPr>
          <p:nvPr>
            <p:ph type="title"/>
          </p:nvPr>
        </p:nvSpPr>
        <p:spPr/>
        <p:txBody>
          <a:bodyPr/>
          <a:lstStyle/>
          <a:p>
            <a:r>
              <a:rPr lang="en-US" dirty="0"/>
              <a:t>Sensor Lab Steps</a:t>
            </a:r>
          </a:p>
        </p:txBody>
      </p:sp>
    </p:spTree>
    <p:extLst>
      <p:ext uri="{BB962C8B-B14F-4D97-AF65-F5344CB8AC3E}">
        <p14:creationId xmlns:p14="http://schemas.microsoft.com/office/powerpoint/2010/main" val="158392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F686-6D17-4EFE-BCA8-511A4CF340E4}"/>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9C6ACD37-4C2E-4283-B7A0-A0F0136ABBD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2868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hlinkClick r:id="rId2"/>
            <a:extLst>
              <a:ext uri="{FF2B5EF4-FFF2-40B4-BE49-F238E27FC236}">
                <a16:creationId xmlns:a16="http://schemas.microsoft.com/office/drawing/2014/main" id="{F5F1DFB8-BF64-45B1-9B41-3A8CC6081ADA}"/>
              </a:ext>
            </a:extLst>
          </p:cNvPr>
          <p:cNvPicPr>
            <a:picLocks noChangeAspect="1"/>
          </p:cNvPicPr>
          <p:nvPr/>
        </p:nvPicPr>
        <p:blipFill>
          <a:blip r:embed="rId3"/>
          <a:stretch>
            <a:fillRect/>
          </a:stretch>
        </p:blipFill>
        <p:spPr>
          <a:xfrm>
            <a:off x="7055296" y="1448936"/>
            <a:ext cx="4867036" cy="4265777"/>
          </a:xfrm>
          <a:prstGeom prst="rect">
            <a:avLst/>
          </a:prstGeom>
        </p:spPr>
      </p:pic>
      <p:sp>
        <p:nvSpPr>
          <p:cNvPr id="6" name="Title 5">
            <a:extLst>
              <a:ext uri="{FF2B5EF4-FFF2-40B4-BE49-F238E27FC236}">
                <a16:creationId xmlns:a16="http://schemas.microsoft.com/office/drawing/2014/main" id="{58D34A70-CFC3-483A-A600-BB1337D7DCCC}"/>
              </a:ext>
            </a:extLst>
          </p:cNvPr>
          <p:cNvSpPr>
            <a:spLocks noGrp="1"/>
          </p:cNvSpPr>
          <p:nvPr>
            <p:ph type="title"/>
          </p:nvPr>
        </p:nvSpPr>
        <p:spPr/>
        <p:txBody>
          <a:bodyPr/>
          <a:lstStyle/>
          <a:p>
            <a:r>
              <a:rPr lang="en-US" dirty="0"/>
              <a:t>Appendix A: License &amp; Attribution</a:t>
            </a:r>
          </a:p>
        </p:txBody>
      </p:sp>
      <p:sp>
        <p:nvSpPr>
          <p:cNvPr id="7" name="Content Placeholder 6">
            <a:extLst>
              <a:ext uri="{FF2B5EF4-FFF2-40B4-BE49-F238E27FC236}">
                <a16:creationId xmlns:a16="http://schemas.microsoft.com/office/drawing/2014/main" id="{013136BF-5EA4-4DEF-8781-604B166E07E8}"/>
              </a:ext>
            </a:extLst>
          </p:cNvPr>
          <p:cNvSpPr>
            <a:spLocks noGrp="1"/>
          </p:cNvSpPr>
          <p:nvPr>
            <p:ph sz="half" idx="1"/>
          </p:nvPr>
        </p:nvSpPr>
        <p:spPr>
          <a:xfrm>
            <a:off x="226326" y="1448936"/>
            <a:ext cx="5585390" cy="4719638"/>
          </a:xfrm>
        </p:spPr>
        <p:txBody>
          <a:bodyPr>
            <a:normAutofit fontScale="92500" lnSpcReduction="20000"/>
          </a:bodyPr>
          <a:lstStyle/>
          <a:p>
            <a:r>
              <a:rPr lang="en-US" dirty="0"/>
              <a:t>This content is primarily the Intellectual Property of &lt;add your name here&gt;</a:t>
            </a:r>
          </a:p>
          <a:p>
            <a:r>
              <a:rPr lang="en-US" dirty="0"/>
              <a:t>This presentation and content is distributed under the Creative Commons License CC-by-nc-sa-3.0</a:t>
            </a:r>
          </a:p>
          <a:p>
            <a:r>
              <a:rPr lang="en-US" dirty="0"/>
              <a:t>My best attempt to properly attribute, or reference any other sources or work I have used are listed in Appendix B</a:t>
            </a:r>
          </a:p>
        </p:txBody>
      </p:sp>
      <p:pic>
        <p:nvPicPr>
          <p:cNvPr id="10" name="Picture 9">
            <a:hlinkClick r:id="rId4"/>
            <a:extLst>
              <a:ext uri="{FF2B5EF4-FFF2-40B4-BE49-F238E27FC236}">
                <a16:creationId xmlns:a16="http://schemas.microsoft.com/office/drawing/2014/main" id="{7F56CAD4-5B98-471F-8CC3-A2F4FD25A71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91514" y="756137"/>
            <a:ext cx="1985231" cy="1981444"/>
          </a:xfrm>
          <a:prstGeom prst="rect">
            <a:avLst/>
          </a:prstGeom>
        </p:spPr>
      </p:pic>
    </p:spTree>
    <p:extLst>
      <p:ext uri="{BB962C8B-B14F-4D97-AF65-F5344CB8AC3E}">
        <p14:creationId xmlns:p14="http://schemas.microsoft.com/office/powerpoint/2010/main" val="718275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eamClown.potx" id="{E0884078-B4E4-49FC-82E6-5EA373B38668}" vid="{20502CBA-6F54-4DE8-831E-2B4A3F5085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steamClown</Template>
  <TotalTime>2369</TotalTime>
  <Words>599</Words>
  <Application>Microsoft Office PowerPoint</Application>
  <PresentationFormat>Widescreen</PresentationFormat>
  <Paragraphs>67</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Narrow</vt:lpstr>
      <vt:lpstr>Calibri</vt:lpstr>
      <vt:lpstr>Showcard Gothic</vt:lpstr>
      <vt:lpstr>Office Theme</vt:lpstr>
      <vt:lpstr>Arduino STEM Academy</vt:lpstr>
      <vt:lpstr>See Appendix A, for Licensing &amp; Attribution information</vt:lpstr>
      <vt:lpstr>PIR Sensor </vt:lpstr>
      <vt:lpstr>How it Works</vt:lpstr>
      <vt:lpstr>Arduino Code &amp; connections</vt:lpstr>
      <vt:lpstr>Sensor LAB</vt:lpstr>
      <vt:lpstr>Sensor Lab Steps</vt:lpstr>
      <vt:lpstr>Appendix</vt:lpstr>
      <vt:lpstr>Appendix A: License &amp; Attribution</vt:lpstr>
      <vt:lpstr>Appendix B: Attribution for Sources Used</vt:lpstr>
      <vt:lpstr>Reference Slides</vt:lpstr>
    </vt:vector>
  </TitlesOfParts>
  <Company>STEAM Clown(TM) &amp; SVCTE MetroEd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STEAM-Clown</dc:creator>
  <cp:keywords>No Markings</cp:keywords>
  <cp:lastModifiedBy>STEAM-Clown</cp:lastModifiedBy>
  <cp:revision>27</cp:revision>
  <dcterms:created xsi:type="dcterms:W3CDTF">2017-09-04T00:14:40Z</dcterms:created>
  <dcterms:modified xsi:type="dcterms:W3CDTF">2017-09-28T18:00:32Z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12e38554-053b-486b-b5f7-a173801b3729</vt:lpwstr>
  </property>
  <property fmtid="{D5CDD505-2E9C-101B-9397-08002B2CF9AE}" pid="3" name="XilinxClassification">
    <vt:lpwstr>No Markings</vt:lpwstr>
  </property>
</Properties>
</file>