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Qrzi6uS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56" r:id="rId3"/>
    <p:sldId id="257" r:id="rId4"/>
    <p:sldId id="264" r:id="rId5"/>
    <p:sldId id="261" r:id="rId6"/>
    <p:sldId id="259" r:id="rId7"/>
  </p:sldIdLst>
  <p:sldSz cx="9601200" cy="73152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197187"/>
            <a:ext cx="816102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2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2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5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15, 2017    |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323396" y="1791548"/>
            <a:ext cx="3258756" cy="3898053"/>
          </a:xfrm>
          <a:prstGeom prst="rect">
            <a:avLst/>
          </a:prstGeom>
          <a:noFill/>
          <a:ln>
            <a:noFill/>
          </a:ln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406386" y="1688013"/>
            <a:ext cx="1774455" cy="48768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ts val="837"/>
              </a:lnSpc>
              <a:defRPr sz="698" cap="none">
                <a:solidFill>
                  <a:srgbClr val="002A2C"/>
                </a:solidFill>
                <a:latin typeface="Arial Black"/>
                <a:cs typeface="Arial Black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321" y="2718369"/>
            <a:ext cx="1771519" cy="2420335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ts val="768"/>
              </a:lnSpc>
              <a:defRPr sz="639" cap="none">
                <a:latin typeface="Arial"/>
                <a:cs typeface="Arial"/>
              </a:defRPr>
            </a:lvl1pPr>
            <a:lvl2pPr algn="l">
              <a:defRPr sz="582" cap="none">
                <a:latin typeface="Arial"/>
                <a:cs typeface="Arial"/>
              </a:defRPr>
            </a:lvl2pPr>
            <a:lvl3pPr algn="l">
              <a:defRPr sz="582" cap="none">
                <a:latin typeface="Arial"/>
                <a:cs typeface="Arial"/>
              </a:defRPr>
            </a:lvl3pPr>
            <a:lvl4pPr algn="l">
              <a:defRPr sz="582" cap="none">
                <a:latin typeface="Arial"/>
                <a:cs typeface="Arial"/>
              </a:defRPr>
            </a:lvl4pPr>
            <a:lvl5pPr algn="l">
              <a:defRPr sz="582" cap="none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36692" y="5761852"/>
            <a:ext cx="3345459" cy="84949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ts val="628"/>
              </a:lnSpc>
              <a:defRPr b="0" i="1" cap="none">
                <a:latin typeface="Arial italic"/>
                <a:cs typeface="Arial italic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760970" y="1791548"/>
            <a:ext cx="3258756" cy="3898053"/>
          </a:xfrm>
          <a:prstGeom prst="rect">
            <a:avLst/>
          </a:prstGeom>
          <a:noFill/>
          <a:ln>
            <a:noFill/>
          </a:ln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680937" y="5761852"/>
            <a:ext cx="3345459" cy="84949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ts val="628"/>
              </a:lnSpc>
              <a:defRPr b="0" i="1" cap="none">
                <a:latin typeface="Arial italic"/>
                <a:cs typeface="Arial italic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32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JULY 15, 2017    |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250868" y="1688013"/>
            <a:ext cx="6835134" cy="48768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ts val="1134"/>
              </a:lnSpc>
              <a:defRPr sz="945" cap="none">
                <a:solidFill>
                  <a:srgbClr val="002A2C"/>
                </a:solidFill>
                <a:latin typeface="Arial Black"/>
                <a:cs typeface="Arial Black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50867" y="2175693"/>
            <a:ext cx="3331284" cy="375920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ts val="1040"/>
              </a:lnSpc>
              <a:defRPr sz="866" cap="none">
                <a:latin typeface="Arial"/>
                <a:cs typeface="Arial"/>
              </a:defRPr>
            </a:lvl1pPr>
            <a:lvl2pPr algn="l">
              <a:defRPr sz="788" cap="none">
                <a:latin typeface="Arial"/>
                <a:cs typeface="Arial"/>
              </a:defRPr>
            </a:lvl2pPr>
            <a:lvl3pPr algn="l">
              <a:defRPr sz="788" cap="none">
                <a:latin typeface="Arial"/>
                <a:cs typeface="Arial"/>
              </a:defRPr>
            </a:lvl3pPr>
            <a:lvl4pPr algn="l">
              <a:defRPr sz="788" cap="none">
                <a:latin typeface="Arial"/>
                <a:cs typeface="Arial"/>
              </a:defRPr>
            </a:lvl4pPr>
            <a:lvl5pPr algn="l">
              <a:defRPr sz="788" cap="none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60970" y="2175693"/>
            <a:ext cx="3331284" cy="375920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ts val="1040"/>
              </a:lnSpc>
              <a:defRPr sz="866" cap="none">
                <a:latin typeface="Arial"/>
                <a:cs typeface="Arial"/>
              </a:defRPr>
            </a:lvl1pPr>
            <a:lvl2pPr algn="l">
              <a:defRPr sz="788" cap="none">
                <a:latin typeface="Arial"/>
                <a:cs typeface="Arial"/>
              </a:defRPr>
            </a:lvl2pPr>
            <a:lvl3pPr algn="l">
              <a:defRPr sz="788" cap="none">
                <a:latin typeface="Arial"/>
                <a:cs typeface="Arial"/>
              </a:defRPr>
            </a:lvl3pPr>
            <a:lvl4pPr algn="l">
              <a:defRPr sz="788" cap="none">
                <a:latin typeface="Arial"/>
                <a:cs typeface="Arial"/>
              </a:defRPr>
            </a:lvl4pPr>
            <a:lvl5pPr algn="l">
              <a:defRPr sz="788" cap="none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5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823722"/>
            <a:ext cx="8281035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895429"/>
            <a:ext cx="8281035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89468"/>
            <a:ext cx="8281035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793241"/>
            <a:ext cx="4081761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2672080"/>
            <a:ext cx="4081761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3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2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053255"/>
            <a:ext cx="4860608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053255"/>
            <a:ext cx="4860608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B6C6-CC14-48FF-8906-574680CFC165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B6A5-24CA-4605-A4BD-D55048AB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nli2012.wikispaces.com/What+makes+a+good+ques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&amp;ehk=Qrzi6uS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free-illustrations.gatag.net/2014/07/13/11000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B9306D-C429-474D-90AC-10756760EB13}"/>
              </a:ext>
            </a:extLst>
          </p:cNvPr>
          <p:cNvSpPr txBox="1">
            <a:spLocks/>
          </p:cNvSpPr>
          <p:nvPr/>
        </p:nvSpPr>
        <p:spPr>
          <a:xfrm>
            <a:off x="2211186" y="232235"/>
            <a:ext cx="5178829" cy="509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Stage 1: Problem Identification</a:t>
            </a:r>
          </a:p>
        </p:txBody>
      </p:sp>
      <p:pic>
        <p:nvPicPr>
          <p:cNvPr id="5" name="Picture 4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E215B0E0-8382-4557-AF59-6BFC590DE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4" y="215153"/>
            <a:ext cx="1192306" cy="338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923AE4-F688-481E-BE77-483692C06101}"/>
              </a:ext>
            </a:extLst>
          </p:cNvPr>
          <p:cNvSpPr txBox="1"/>
          <p:nvPr/>
        </p:nvSpPr>
        <p:spPr>
          <a:xfrm>
            <a:off x="9684630" y="4081485"/>
            <a:ext cx="1025622" cy="29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2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542EE-5CBC-47A8-B1BC-49C6AE29AEF5}"/>
              </a:ext>
            </a:extLst>
          </p:cNvPr>
          <p:cNvSpPr txBox="1"/>
          <p:nvPr/>
        </p:nvSpPr>
        <p:spPr>
          <a:xfrm>
            <a:off x="4720323" y="1492881"/>
            <a:ext cx="18270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 Black" panose="020B0A04020102020204" pitchFamily="34" charset="0"/>
              </a:rPr>
              <a:t>Application Areas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Fitness/Wellness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Extreme Performance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Clinical/Health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2B66D-8003-4404-A25D-F785DFF0E162}"/>
              </a:ext>
            </a:extLst>
          </p:cNvPr>
          <p:cNvSpPr txBox="1"/>
          <p:nvPr/>
        </p:nvSpPr>
        <p:spPr>
          <a:xfrm>
            <a:off x="1081957" y="1492881"/>
            <a:ext cx="39024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 Black" panose="020B0A04020102020204" pitchFamily="34" charset="0"/>
              </a:rPr>
              <a:t>Problem Areas for Consideration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Human Performance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Disease Prevention 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Disease Detection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Injury/Illness Diagnosis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Injury/Illness Monitoring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19A89-C14D-477E-B0E6-2F952937FF6A}"/>
              </a:ext>
            </a:extLst>
          </p:cNvPr>
          <p:cNvSpPr/>
          <p:nvPr/>
        </p:nvSpPr>
        <p:spPr>
          <a:xfrm>
            <a:off x="3209721" y="4378361"/>
            <a:ext cx="54981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Define the problem or opportunity creating the need for your product</a:t>
            </a:r>
          </a:p>
          <a:p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6ADF8-82FB-438C-B65C-31C955D20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9350" y="1598801"/>
            <a:ext cx="2083178" cy="20831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31D85-8C7F-4BAD-A5BA-6E61C37D7F1F}"/>
              </a:ext>
            </a:extLst>
          </p:cNvPr>
          <p:cNvSpPr txBox="1"/>
          <p:nvPr/>
        </p:nvSpPr>
        <p:spPr>
          <a:xfrm>
            <a:off x="1143000" y="7315200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free-illustrations.gatag.net/2014/07/13/110000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6913AF-A61E-43C1-BC28-8F27E61C6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5867" y="3925119"/>
            <a:ext cx="1910836" cy="25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DF4639-B016-4C16-973D-E8E30631DA55}"/>
              </a:ext>
            </a:extLst>
          </p:cNvPr>
          <p:cNvSpPr/>
          <p:nvPr/>
        </p:nvSpPr>
        <p:spPr>
          <a:xfrm>
            <a:off x="255893" y="2599766"/>
            <a:ext cx="1805412" cy="439660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2783C-5FF7-4342-919B-54B81CA5E01D}"/>
              </a:ext>
            </a:extLst>
          </p:cNvPr>
          <p:cNvSpPr/>
          <p:nvPr/>
        </p:nvSpPr>
        <p:spPr>
          <a:xfrm>
            <a:off x="2061305" y="2599765"/>
            <a:ext cx="1805412" cy="439660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41140-A7EC-4129-BB06-9ED895842FC5}"/>
              </a:ext>
            </a:extLst>
          </p:cNvPr>
          <p:cNvSpPr/>
          <p:nvPr/>
        </p:nvSpPr>
        <p:spPr>
          <a:xfrm>
            <a:off x="3866717" y="2599766"/>
            <a:ext cx="1805412" cy="439660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A7A01-299F-40FC-86F8-249077E46B8C}"/>
              </a:ext>
            </a:extLst>
          </p:cNvPr>
          <p:cNvSpPr/>
          <p:nvPr/>
        </p:nvSpPr>
        <p:spPr>
          <a:xfrm>
            <a:off x="5672128" y="2599766"/>
            <a:ext cx="1805412" cy="439660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A7BD78-6D29-4CC8-8BC1-80B25BDD2465}"/>
              </a:ext>
            </a:extLst>
          </p:cNvPr>
          <p:cNvSpPr/>
          <p:nvPr/>
        </p:nvSpPr>
        <p:spPr>
          <a:xfrm>
            <a:off x="7477540" y="2599766"/>
            <a:ext cx="1805412" cy="439660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1943E-39C7-47D8-AF9E-EE2CFB5FFC8A}"/>
              </a:ext>
            </a:extLst>
          </p:cNvPr>
          <p:cNvSpPr txBox="1"/>
          <p:nvPr/>
        </p:nvSpPr>
        <p:spPr>
          <a:xfrm>
            <a:off x="8122965" y="2609155"/>
            <a:ext cx="514564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Other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D7389-3E23-462F-AC8D-36690B53858B}"/>
              </a:ext>
            </a:extLst>
          </p:cNvPr>
          <p:cNvSpPr txBox="1"/>
          <p:nvPr/>
        </p:nvSpPr>
        <p:spPr>
          <a:xfrm>
            <a:off x="5626467" y="2609155"/>
            <a:ext cx="1896738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Limits of Treatment/Solutions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C75C5-9B9D-46AB-A7ED-15C9B1EDBD44}"/>
              </a:ext>
            </a:extLst>
          </p:cNvPr>
          <p:cNvSpPr txBox="1"/>
          <p:nvPr/>
        </p:nvSpPr>
        <p:spPr>
          <a:xfrm>
            <a:off x="3851342" y="2609155"/>
            <a:ext cx="184300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Current Treatment/Solutions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11203F-A01D-481C-9610-B60A1C7C3E85}"/>
              </a:ext>
            </a:extLst>
          </p:cNvPr>
          <p:cNvSpPr/>
          <p:nvPr/>
        </p:nvSpPr>
        <p:spPr>
          <a:xfrm rot="5400000">
            <a:off x="3866717" y="-2807081"/>
            <a:ext cx="1805412" cy="902705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405023-4EB1-4E77-A0A9-E3FF79CFC15E}"/>
              </a:ext>
            </a:extLst>
          </p:cNvPr>
          <p:cNvSpPr txBox="1"/>
          <p:nvPr/>
        </p:nvSpPr>
        <p:spPr>
          <a:xfrm>
            <a:off x="249714" y="853243"/>
            <a:ext cx="60283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Topic Overview: What problem are you aware of that warrants an innovative and creative solution?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21255-5C2F-479F-8C46-231FDBD3B686}"/>
              </a:ext>
            </a:extLst>
          </p:cNvPr>
          <p:cNvSpPr txBox="1"/>
          <p:nvPr/>
        </p:nvSpPr>
        <p:spPr>
          <a:xfrm>
            <a:off x="2264859" y="2609155"/>
            <a:ext cx="1367554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Symptoms/Problems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57975-2055-467C-9048-4F719BD4E9BC}"/>
              </a:ext>
            </a:extLst>
          </p:cNvPr>
          <p:cNvSpPr txBox="1"/>
          <p:nvPr/>
        </p:nvSpPr>
        <p:spPr>
          <a:xfrm>
            <a:off x="619320" y="2609155"/>
            <a:ext cx="107856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Context/Causes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6C334E1-1892-49FA-BEC2-0BF23532C7D4}"/>
              </a:ext>
            </a:extLst>
          </p:cNvPr>
          <p:cNvSpPr txBox="1">
            <a:spLocks/>
          </p:cNvSpPr>
          <p:nvPr/>
        </p:nvSpPr>
        <p:spPr>
          <a:xfrm>
            <a:off x="2211186" y="215153"/>
            <a:ext cx="5178829" cy="509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Stage 1: Problem Identification</a:t>
            </a:r>
          </a:p>
        </p:txBody>
      </p:sp>
      <p:pic>
        <p:nvPicPr>
          <p:cNvPr id="23" name="Picture 22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9AE9EF06-05BF-4387-83BA-73EE3AC2E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4" y="215153"/>
            <a:ext cx="1192306" cy="3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4520F5-B52F-4AF2-80CB-7CF5F76A0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56" y="4902380"/>
            <a:ext cx="2356754" cy="147227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BE2AF-DED2-4B81-B7EF-1FF044A1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15, 2017    |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73A9A-0A36-44B8-AB00-AB5CEC561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722" y="1944024"/>
            <a:ext cx="1476312" cy="18183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1F6B42-07B1-41E5-91C5-91AE1B8291F4}"/>
              </a:ext>
            </a:extLst>
          </p:cNvPr>
          <p:cNvSpPr txBox="1"/>
          <p:nvPr/>
        </p:nvSpPr>
        <p:spPr>
          <a:xfrm>
            <a:off x="3101060" y="4761300"/>
            <a:ext cx="1754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Features and Functionality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Users &amp; user interface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Key components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Environment: Biocompatible? Ruggedized?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Desired function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Smart Analytics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Failure modes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E6FD9-C02A-4264-B020-47594A4B2357}"/>
              </a:ext>
            </a:extLst>
          </p:cNvPr>
          <p:cNvSpPr txBox="1"/>
          <p:nvPr/>
        </p:nvSpPr>
        <p:spPr>
          <a:xfrm>
            <a:off x="6115761" y="4596848"/>
            <a:ext cx="1025622" cy="29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29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797F4-DD45-475F-930D-D0B99AAE3D89}"/>
              </a:ext>
            </a:extLst>
          </p:cNvPr>
          <p:cNvSpPr txBox="1"/>
          <p:nvPr/>
        </p:nvSpPr>
        <p:spPr>
          <a:xfrm>
            <a:off x="520600" y="2877000"/>
            <a:ext cx="2089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Application Areas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Fitness/Wellness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Extreme Performance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Military/Defense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5C4F9-7644-47F8-94BF-DDFAA13C6A11}"/>
              </a:ext>
            </a:extLst>
          </p:cNvPr>
          <p:cNvSpPr/>
          <p:nvPr/>
        </p:nvSpPr>
        <p:spPr>
          <a:xfrm>
            <a:off x="7453444" y="2440066"/>
            <a:ext cx="15171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Challenges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Clinical Acuity: robust, reliable decision-making tools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Power: flexible batteries, power management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User Experience: Wearable form-factor, lifetime, caregiver workflow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Communications: security, data continuity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User and User Interface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Failure modes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Biocompatible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DA830-356A-49F6-A67A-7EFA2282F190}"/>
              </a:ext>
            </a:extLst>
          </p:cNvPr>
          <p:cNvSpPr/>
          <p:nvPr/>
        </p:nvSpPr>
        <p:spPr>
          <a:xfrm>
            <a:off x="293923" y="1167422"/>
            <a:ext cx="8782640" cy="455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81" dirty="0">
                <a:latin typeface="Arial Black" panose="020B0A04020102020204" pitchFamily="34" charset="0"/>
                <a:cs typeface="Arial" panose="020B0604020202020204" pitchFamily="34" charset="0"/>
              </a:rPr>
              <a:t>This stage is centered on the development of your product. Consider the factors below as you conceptualize your device.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C457D-9D80-4BE8-A6C5-282342FEFC88}"/>
              </a:ext>
            </a:extLst>
          </p:cNvPr>
          <p:cNvSpPr txBox="1"/>
          <p:nvPr/>
        </p:nvSpPr>
        <p:spPr>
          <a:xfrm>
            <a:off x="293923" y="1718617"/>
            <a:ext cx="266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Device Purpose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Sense/Predict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Diagnose/Assess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998CE-C96B-4163-B96F-7D26BD45B933}"/>
              </a:ext>
            </a:extLst>
          </p:cNvPr>
          <p:cNvSpPr txBox="1"/>
          <p:nvPr/>
        </p:nvSpPr>
        <p:spPr>
          <a:xfrm>
            <a:off x="5903024" y="2054598"/>
            <a:ext cx="1757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Sensor Options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Chemical changes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Physical Proximity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Elevation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Infrared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20BC-49F3-4D6C-B7DE-4EF066EF5A7D}"/>
              </a:ext>
            </a:extLst>
          </p:cNvPr>
          <p:cNvSpPr txBox="1"/>
          <p:nvPr/>
        </p:nvSpPr>
        <p:spPr>
          <a:xfrm>
            <a:off x="5136431" y="5499963"/>
            <a:ext cx="2299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Actuators/Performance: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Chemical release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Physical/Magnetic propulsion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Communication/alert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Ultrasonic 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Soft Robotics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2009856C-A8BC-4E89-84C0-6280FCD7D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4" y="215153"/>
            <a:ext cx="1192306" cy="33820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F5703C-00C2-4E43-8B33-F7B87FA5194E}"/>
              </a:ext>
            </a:extLst>
          </p:cNvPr>
          <p:cNvSpPr txBox="1">
            <a:spLocks/>
          </p:cNvSpPr>
          <p:nvPr/>
        </p:nvSpPr>
        <p:spPr>
          <a:xfrm>
            <a:off x="1211702" y="268230"/>
            <a:ext cx="7177796" cy="838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Stage 2: Problem - Product Fit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151707-708F-4197-9E09-35673B14B0D8}"/>
              </a:ext>
            </a:extLst>
          </p:cNvPr>
          <p:cNvSpPr txBox="1"/>
          <p:nvPr/>
        </p:nvSpPr>
        <p:spPr>
          <a:xfrm>
            <a:off x="4579075" y="4063139"/>
            <a:ext cx="1757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Form Factor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Bracelet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Patch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Robotic appendage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</a:p>
          <a:p>
            <a:pPr marL="126578" indent="-126578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9D964D-8F01-4B9D-B019-7F49718E3F6E}"/>
              </a:ext>
            </a:extLst>
          </p:cNvPr>
          <p:cNvSpPr txBox="1"/>
          <p:nvPr/>
        </p:nvSpPr>
        <p:spPr>
          <a:xfrm>
            <a:off x="2515536" y="3341634"/>
            <a:ext cx="1754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Power Source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Hydro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Rechargeable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5EFA1-6108-4F2D-ABC2-AE5FFA0C954C}"/>
              </a:ext>
            </a:extLst>
          </p:cNvPr>
          <p:cNvSpPr txBox="1"/>
          <p:nvPr/>
        </p:nvSpPr>
        <p:spPr>
          <a:xfrm>
            <a:off x="2185463" y="2099899"/>
            <a:ext cx="1754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Communication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Printed antenna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</a:p>
          <a:p>
            <a:pPr marL="210964" indent="-210964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964" indent="-210964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2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DF4639-B016-4C16-973D-E8E30631DA55}"/>
              </a:ext>
            </a:extLst>
          </p:cNvPr>
          <p:cNvSpPr/>
          <p:nvPr/>
        </p:nvSpPr>
        <p:spPr>
          <a:xfrm>
            <a:off x="255893" y="725041"/>
            <a:ext cx="1805412" cy="627132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2783C-5FF7-4342-919B-54B81CA5E01D}"/>
              </a:ext>
            </a:extLst>
          </p:cNvPr>
          <p:cNvSpPr/>
          <p:nvPr/>
        </p:nvSpPr>
        <p:spPr>
          <a:xfrm>
            <a:off x="2061305" y="725041"/>
            <a:ext cx="1805412" cy="627132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41140-A7EC-4129-BB06-9ED895842FC5}"/>
              </a:ext>
            </a:extLst>
          </p:cNvPr>
          <p:cNvSpPr/>
          <p:nvPr/>
        </p:nvSpPr>
        <p:spPr>
          <a:xfrm>
            <a:off x="3866717" y="725041"/>
            <a:ext cx="1805412" cy="627132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A7A01-299F-40FC-86F8-249077E46B8C}"/>
              </a:ext>
            </a:extLst>
          </p:cNvPr>
          <p:cNvSpPr/>
          <p:nvPr/>
        </p:nvSpPr>
        <p:spPr>
          <a:xfrm>
            <a:off x="5672128" y="725041"/>
            <a:ext cx="1805412" cy="627132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A7BD78-6D29-4CC8-8BC1-80B25BDD2465}"/>
              </a:ext>
            </a:extLst>
          </p:cNvPr>
          <p:cNvSpPr/>
          <p:nvPr/>
        </p:nvSpPr>
        <p:spPr>
          <a:xfrm>
            <a:off x="7477540" y="725041"/>
            <a:ext cx="1805412" cy="627132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1943E-39C7-47D8-AF9E-EE2CFB5FFC8A}"/>
              </a:ext>
            </a:extLst>
          </p:cNvPr>
          <p:cNvSpPr txBox="1"/>
          <p:nvPr/>
        </p:nvSpPr>
        <p:spPr>
          <a:xfrm>
            <a:off x="7512804" y="742957"/>
            <a:ext cx="1712202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How does it incorporate FHE functionality?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D7389-3E23-462F-AC8D-36690B53858B}"/>
              </a:ext>
            </a:extLst>
          </p:cNvPr>
          <p:cNvSpPr txBox="1"/>
          <p:nvPr/>
        </p:nvSpPr>
        <p:spPr>
          <a:xfrm>
            <a:off x="7477540" y="3784690"/>
            <a:ext cx="1875941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How does it communicate with other devices?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C75C5-9B9D-46AB-A7ED-15C9B1EDBD44}"/>
              </a:ext>
            </a:extLst>
          </p:cNvPr>
          <p:cNvSpPr txBox="1"/>
          <p:nvPr/>
        </p:nvSpPr>
        <p:spPr>
          <a:xfrm>
            <a:off x="5957780" y="3784690"/>
            <a:ext cx="1288623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How is it powered?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21255-5C2F-479F-8C46-231FDBD3B686}"/>
              </a:ext>
            </a:extLst>
          </p:cNvPr>
          <p:cNvSpPr txBox="1"/>
          <p:nvPr/>
        </p:nvSpPr>
        <p:spPr>
          <a:xfrm>
            <a:off x="3991068" y="3784690"/>
            <a:ext cx="1577257" cy="70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What does it do when it senses something its programmed to recognize? (Actuators)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57975-2055-467C-9048-4F719BD4E9BC}"/>
              </a:ext>
            </a:extLst>
          </p:cNvPr>
          <p:cNvSpPr txBox="1"/>
          <p:nvPr/>
        </p:nvSpPr>
        <p:spPr>
          <a:xfrm>
            <a:off x="2099981" y="3784690"/>
            <a:ext cx="1787284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What do the sensors sense?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6C334E1-1892-49FA-BEC2-0BF23532C7D4}"/>
              </a:ext>
            </a:extLst>
          </p:cNvPr>
          <p:cNvSpPr txBox="1">
            <a:spLocks/>
          </p:cNvSpPr>
          <p:nvPr/>
        </p:nvSpPr>
        <p:spPr>
          <a:xfrm>
            <a:off x="2211186" y="215153"/>
            <a:ext cx="5178829" cy="509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Stage 2: Underlying Technology</a:t>
            </a:r>
          </a:p>
        </p:txBody>
      </p:sp>
      <p:pic>
        <p:nvPicPr>
          <p:cNvPr id="23" name="Picture 22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9AE9EF06-05BF-4387-83BA-73EE3AC2E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4" y="215153"/>
            <a:ext cx="1192306" cy="3382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9ECDA6-4D05-4B97-A1AC-0CEC88A9FE25}"/>
              </a:ext>
            </a:extLst>
          </p:cNvPr>
          <p:cNvSpPr/>
          <p:nvPr/>
        </p:nvSpPr>
        <p:spPr>
          <a:xfrm>
            <a:off x="2061305" y="3708647"/>
            <a:ext cx="1805412" cy="328772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202B4B-561E-491B-A942-A360177562AD}"/>
              </a:ext>
            </a:extLst>
          </p:cNvPr>
          <p:cNvSpPr/>
          <p:nvPr/>
        </p:nvSpPr>
        <p:spPr>
          <a:xfrm>
            <a:off x="3866717" y="3711388"/>
            <a:ext cx="1805412" cy="328498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119382-6B52-41FB-9948-16799957AA54}"/>
              </a:ext>
            </a:extLst>
          </p:cNvPr>
          <p:cNvSpPr/>
          <p:nvPr/>
        </p:nvSpPr>
        <p:spPr>
          <a:xfrm>
            <a:off x="5672128" y="3711388"/>
            <a:ext cx="1805412" cy="328498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4BF297-25A2-42E3-BCED-2D43816CF4F5}"/>
              </a:ext>
            </a:extLst>
          </p:cNvPr>
          <p:cNvSpPr/>
          <p:nvPr/>
        </p:nvSpPr>
        <p:spPr>
          <a:xfrm>
            <a:off x="7477540" y="3708647"/>
            <a:ext cx="1805412" cy="328772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0302E-9BFE-44F7-B544-FFD57C550AAD}"/>
              </a:ext>
            </a:extLst>
          </p:cNvPr>
          <p:cNvSpPr txBox="1"/>
          <p:nvPr/>
        </p:nvSpPr>
        <p:spPr>
          <a:xfrm>
            <a:off x="5858005" y="751921"/>
            <a:ext cx="1532010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Describe the shape (Form Factor)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49454E-C15A-4AF6-A168-5D0C50150C9B}"/>
              </a:ext>
            </a:extLst>
          </p:cNvPr>
          <p:cNvSpPr txBox="1"/>
          <p:nvPr/>
        </p:nvSpPr>
        <p:spPr>
          <a:xfrm>
            <a:off x="3874006" y="754888"/>
            <a:ext cx="1798121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What features does it have?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13CC02-7EF7-4AE3-B7CC-69E89EAC8679}"/>
              </a:ext>
            </a:extLst>
          </p:cNvPr>
          <p:cNvSpPr txBox="1"/>
          <p:nvPr/>
        </p:nvSpPr>
        <p:spPr>
          <a:xfrm>
            <a:off x="2035794" y="751921"/>
            <a:ext cx="1809912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What applications can it be used for?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1B0991-7B18-4857-B391-6CB34A7AA43B}"/>
              </a:ext>
            </a:extLst>
          </p:cNvPr>
          <p:cNvSpPr txBox="1"/>
          <p:nvPr/>
        </p:nvSpPr>
        <p:spPr>
          <a:xfrm>
            <a:off x="444251" y="751921"/>
            <a:ext cx="1373916" cy="39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8" kern="0" spc="47" dirty="0">
                <a:solidFill>
                  <a:srgbClr val="00B4DC"/>
                </a:solidFill>
                <a:latin typeface="Akzidenz Grotesk BE"/>
                <a:cs typeface="Akzidenz Grotesk BE"/>
              </a:rPr>
              <a:t>What is your device’s purpose?</a:t>
            </a:r>
          </a:p>
        </p:txBody>
      </p:sp>
    </p:spTree>
    <p:extLst>
      <p:ext uri="{BB962C8B-B14F-4D97-AF65-F5344CB8AC3E}">
        <p14:creationId xmlns:p14="http://schemas.microsoft.com/office/powerpoint/2010/main" val="170919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99DF6-F176-49E0-B53C-46D6ACA854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JULY 15, 2017    |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01E50-8B08-4CBC-AABC-544EC58AF0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5311" y="1197108"/>
            <a:ext cx="8430578" cy="487680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en-US" sz="1200" b="1" dirty="0">
                <a:latin typeface="+mn-lt"/>
              </a:rPr>
              <a:t>In this stage, you will organize your issue and device into a business model canvas. This is simply a way to determine if your idea has value through the hypothesis and testing process. </a:t>
            </a:r>
          </a:p>
          <a:p>
            <a:endParaRPr lang="en-US" b="1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C2C380-C86E-4B25-91A5-4912F1AF75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4071" y="1874033"/>
            <a:ext cx="3708784" cy="2401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Book Antiqua" panose="02040602050305030304" pitchFamily="18" charset="0"/>
              </a:rPr>
              <a:t>“[Business models] are, at heart, stories—stories that explain how enterprises work. A good business model answers [the] age-old questions: Who is the customer? And what does the customer value? It also answers the fundamental questions every manager must ask: How do we make money in this business? What is the underlying economic logic that explains how we can deliver value to customers at an appropriate cost?”</a:t>
            </a:r>
            <a:endParaRPr lang="en-US" sz="1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Book Antiqua" panose="02040602050305030304" pitchFamily="18" charset="0"/>
              </a:rPr>
              <a:t>-Joan </a:t>
            </a:r>
            <a:r>
              <a:rPr lang="en-US" sz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Magretta</a:t>
            </a:r>
            <a:r>
              <a:rPr lang="en-US" sz="1200" dirty="0">
                <a:solidFill>
                  <a:schemeClr val="tx1"/>
                </a:solidFill>
                <a:latin typeface="Book Antiqua" panose="02040602050305030304" pitchFamily="18" charset="0"/>
              </a:rPr>
              <a:t>, “Why Business Models Matter”, Harvard Business Review, May 2002 </a:t>
            </a:r>
          </a:p>
          <a:p>
            <a:pPr>
              <a:buNone/>
            </a:pPr>
            <a:endParaRPr lang="en-US" sz="1200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A0213-0C55-4652-A263-E676BB2EA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276" y="4472609"/>
            <a:ext cx="2989171" cy="21166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EC7DE7-C556-4C7D-998A-CD189192E3A9}"/>
              </a:ext>
            </a:extLst>
          </p:cNvPr>
          <p:cNvSpPr/>
          <p:nvPr/>
        </p:nvSpPr>
        <p:spPr>
          <a:xfrm>
            <a:off x="591722" y="3584195"/>
            <a:ext cx="4401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Go To Market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Who are your key partners? How will you reach, acquire, and maintain customers?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What is your competitive advantage?</a:t>
            </a:r>
            <a:endParaRPr lang="en-US" sz="1200" b="1" dirty="0">
              <a:cs typeface="Arial" panose="020B0604020202020204" pitchFamily="34" charset="0"/>
            </a:endParaRPr>
          </a:p>
          <a:p>
            <a:r>
              <a:rPr lang="en-US" sz="1200" b="1" dirty="0">
                <a:cs typeface="Arial" panose="020B0604020202020204" pitchFamily="34" charset="0"/>
              </a:rPr>
              <a:t>Competitive Landscape / Unique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What products will you be competing against?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How is your product different?</a:t>
            </a:r>
          </a:p>
          <a:p>
            <a:r>
              <a:rPr lang="en-US" sz="1200" b="1" dirty="0">
                <a:cs typeface="Arial" panose="020B0604020202020204" pitchFamily="34" charset="0"/>
              </a:rPr>
              <a:t>Target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User vs Buyer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Business to Business vs Business to Customer</a:t>
            </a:r>
          </a:p>
          <a:p>
            <a:r>
              <a:rPr lang="en-US" sz="1200" b="1" dirty="0">
                <a:cs typeface="Arial" panose="020B0604020202020204" pitchFamily="34" charset="0"/>
              </a:rPr>
              <a:t>Financials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Costs, Revenue, and profit?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F04A9-271E-42AC-A4EA-90C259F00CEA}"/>
              </a:ext>
            </a:extLst>
          </p:cNvPr>
          <p:cNvSpPr/>
          <p:nvPr/>
        </p:nvSpPr>
        <p:spPr>
          <a:xfrm>
            <a:off x="585311" y="2081000"/>
            <a:ext cx="4479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Context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cs typeface="Arial" panose="020B0604020202020204" pitchFamily="34" charset="0"/>
              </a:rPr>
              <a:t>Define the problem or opportunity creating the need for your product</a:t>
            </a:r>
          </a:p>
          <a:p>
            <a:r>
              <a:rPr lang="en-US" sz="1200" b="1" dirty="0">
                <a:cs typeface="Arial" panose="020B0604020202020204" pitchFamily="34" charset="0"/>
              </a:rPr>
              <a:t>Value Proposition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cs typeface="Arial" panose="020B0604020202020204" pitchFamily="34" charset="0"/>
              </a:rPr>
              <a:t>What gain do you provide or pain do you solve?</a:t>
            </a:r>
          </a:p>
          <a:p>
            <a:r>
              <a:rPr lang="en-US" sz="1200" b="1" dirty="0">
                <a:cs typeface="Arial" panose="020B0604020202020204" pitchFamily="34" charset="0"/>
              </a:rPr>
              <a:t>Underlying Technology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cs typeface="Arial" panose="020B0604020202020204" pitchFamily="34" charset="0"/>
              </a:rPr>
              <a:t>How does your product work?</a:t>
            </a:r>
          </a:p>
          <a:p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48F98-6138-409D-97E4-778EB5B037D6}"/>
              </a:ext>
            </a:extLst>
          </p:cNvPr>
          <p:cNvSpPr txBox="1">
            <a:spLocks/>
          </p:cNvSpPr>
          <p:nvPr/>
        </p:nvSpPr>
        <p:spPr>
          <a:xfrm>
            <a:off x="1211702" y="232813"/>
            <a:ext cx="7177796" cy="838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Stage 3: Product-Market Fit</a:t>
            </a:r>
          </a:p>
          <a:p>
            <a:pPr algn="ctr"/>
            <a:r>
              <a:rPr lang="en-US" sz="1800" b="1" dirty="0"/>
              <a:t> (Business Model Development)</a:t>
            </a:r>
          </a:p>
        </p:txBody>
      </p:sp>
      <p:pic>
        <p:nvPicPr>
          <p:cNvPr id="15" name="Picture 14" descr="A picture containing object, clock&#10;&#10;Description generated with high confidence">
            <a:extLst>
              <a:ext uri="{FF2B5EF4-FFF2-40B4-BE49-F238E27FC236}">
                <a16:creationId xmlns:a16="http://schemas.microsoft.com/office/drawing/2014/main" id="{77075CF8-A1D0-493F-B55F-8D124398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4" y="215153"/>
            <a:ext cx="1192306" cy="3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353" y="897843"/>
            <a:ext cx="4558552" cy="1803206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17" name="Rectangle 16"/>
          <p:cNvSpPr/>
          <p:nvPr/>
        </p:nvSpPr>
        <p:spPr>
          <a:xfrm>
            <a:off x="285358" y="954701"/>
            <a:ext cx="1385316" cy="255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3"/>
              </a:spcAft>
            </a:pPr>
            <a:r>
              <a:rPr lang="en-US" sz="988" dirty="0">
                <a:solidFill>
                  <a:srgbClr val="00A7E6"/>
                </a:solidFill>
                <a:latin typeface="Akzidenz Grotesk BE"/>
                <a:ea typeface="Calibri" panose="020F0502020204030204" pitchFamily="34" charset="0"/>
                <a:cs typeface="Times New Roman" panose="02020603050405020304" pitchFamily="18" charset="0"/>
              </a:rPr>
              <a:t>Go To Market Strategy: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9904" y="897843"/>
            <a:ext cx="4560792" cy="1803206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20" name="Rectangle 19"/>
          <p:cNvSpPr/>
          <p:nvPr/>
        </p:nvSpPr>
        <p:spPr>
          <a:xfrm>
            <a:off x="4854387" y="893066"/>
            <a:ext cx="870751" cy="255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3"/>
              </a:spcAft>
            </a:pPr>
            <a:r>
              <a:rPr lang="en-US" sz="988" dirty="0">
                <a:solidFill>
                  <a:srgbClr val="00A7E6"/>
                </a:solidFill>
                <a:latin typeface="Akzidenz Grotesk BE"/>
                <a:ea typeface="Calibri" panose="020F0502020204030204" pitchFamily="34" charset="0"/>
                <a:cs typeface="Times New Roman" panose="02020603050405020304" pitchFamily="18" charset="0"/>
              </a:rPr>
              <a:t>Key Partners: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CDAA14-166F-44E0-B036-7CE25619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9" y="208978"/>
            <a:ext cx="957155" cy="268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71C54F-675B-42D3-91F1-94411DA1FBEF}"/>
              </a:ext>
            </a:extLst>
          </p:cNvPr>
          <p:cNvSpPr/>
          <p:nvPr/>
        </p:nvSpPr>
        <p:spPr>
          <a:xfrm>
            <a:off x="286871" y="2688042"/>
            <a:ext cx="9121587" cy="145851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5F518D-851B-4B58-BA3A-5B9F65E78C52}"/>
              </a:ext>
            </a:extLst>
          </p:cNvPr>
          <p:cNvSpPr/>
          <p:nvPr/>
        </p:nvSpPr>
        <p:spPr>
          <a:xfrm>
            <a:off x="286871" y="5381571"/>
            <a:ext cx="9121587" cy="1584472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8EA81F-1616-4B68-9BB5-E8148EF7FE3F}"/>
              </a:ext>
            </a:extLst>
          </p:cNvPr>
          <p:cNvSpPr/>
          <p:nvPr/>
        </p:nvSpPr>
        <p:spPr>
          <a:xfrm>
            <a:off x="291353" y="2705826"/>
            <a:ext cx="6981398" cy="255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3"/>
              </a:spcAft>
            </a:pPr>
            <a:r>
              <a:rPr lang="en-US" sz="988" dirty="0">
                <a:solidFill>
                  <a:srgbClr val="00A7E6"/>
                </a:solidFill>
                <a:latin typeface="Akzidenz Grotesk BE"/>
                <a:ea typeface="Calibri" panose="020F0502020204030204" pitchFamily="34" charset="0"/>
                <a:cs typeface="Times New Roman" panose="02020603050405020304" pitchFamily="18" charset="0"/>
              </a:rPr>
              <a:t>Unique Solution: What does the competitive landscape look like? How is your product different from similar devices on the market?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980B3E-3200-4088-A338-740E55D19011}"/>
              </a:ext>
            </a:extLst>
          </p:cNvPr>
          <p:cNvSpPr/>
          <p:nvPr/>
        </p:nvSpPr>
        <p:spPr>
          <a:xfrm>
            <a:off x="271184" y="4170171"/>
            <a:ext cx="1350050" cy="255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3"/>
              </a:spcAft>
            </a:pPr>
            <a:r>
              <a:rPr lang="en-US" sz="988" dirty="0">
                <a:solidFill>
                  <a:srgbClr val="00A7E6"/>
                </a:solidFill>
                <a:latin typeface="Akzidenz Grotesk BE"/>
                <a:ea typeface="Calibri" panose="020F0502020204030204" pitchFamily="34" charset="0"/>
                <a:cs typeface="Times New Roman" panose="02020603050405020304" pitchFamily="18" charset="0"/>
              </a:rPr>
              <a:t>Target Market (Users):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F19632-9A8A-4459-94CC-DD2DFA9C26C8}"/>
              </a:ext>
            </a:extLst>
          </p:cNvPr>
          <p:cNvSpPr/>
          <p:nvPr/>
        </p:nvSpPr>
        <p:spPr>
          <a:xfrm>
            <a:off x="4852146" y="4146552"/>
            <a:ext cx="4548467" cy="124124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4F3565-3C72-4AA7-A2CC-1015AB640B7D}"/>
              </a:ext>
            </a:extLst>
          </p:cNvPr>
          <p:cNvSpPr/>
          <p:nvPr/>
        </p:nvSpPr>
        <p:spPr>
          <a:xfrm>
            <a:off x="4844301" y="4142252"/>
            <a:ext cx="1412566" cy="255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3"/>
              </a:spcAft>
            </a:pPr>
            <a:r>
              <a:rPr lang="en-US" sz="988" dirty="0">
                <a:solidFill>
                  <a:srgbClr val="00A7E6"/>
                </a:solidFill>
                <a:latin typeface="Akzidenz Grotesk BE"/>
                <a:ea typeface="Calibri" panose="020F0502020204030204" pitchFamily="34" charset="0"/>
                <a:cs typeface="Times New Roman" panose="02020603050405020304" pitchFamily="18" charset="0"/>
              </a:rPr>
              <a:t>Target Market (Buyers):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CBC966-1DD2-4DD5-BD48-7496F9340148}"/>
              </a:ext>
            </a:extLst>
          </p:cNvPr>
          <p:cNvSpPr/>
          <p:nvPr/>
        </p:nvSpPr>
        <p:spPr>
          <a:xfrm>
            <a:off x="291353" y="5454204"/>
            <a:ext cx="721672" cy="247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53"/>
              </a:spcAft>
            </a:pPr>
            <a:r>
              <a:rPr lang="en-US" sz="988" dirty="0">
                <a:solidFill>
                  <a:srgbClr val="00A7E6"/>
                </a:solidFill>
                <a:latin typeface="Akzidenz Grotesk BE"/>
                <a:ea typeface="Calibri" panose="020F0502020204030204" pitchFamily="34" charset="0"/>
                <a:cs typeface="Times New Roman" panose="02020603050405020304" pitchFamily="18" charset="0"/>
              </a:rPr>
              <a:t>Financials: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289C3D-31E3-4743-8E0B-CA4ABF5E5F68}"/>
              </a:ext>
            </a:extLst>
          </p:cNvPr>
          <p:cNvSpPr/>
          <p:nvPr/>
        </p:nvSpPr>
        <p:spPr>
          <a:xfrm>
            <a:off x="286871" y="4151329"/>
            <a:ext cx="4565274" cy="1236463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D2BEDA4-2148-448E-A1BF-164098552C12}"/>
              </a:ext>
            </a:extLst>
          </p:cNvPr>
          <p:cNvSpPr txBox="1">
            <a:spLocks/>
          </p:cNvSpPr>
          <p:nvPr/>
        </p:nvSpPr>
        <p:spPr>
          <a:xfrm>
            <a:off x="1211702" y="103896"/>
            <a:ext cx="7177796" cy="838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Stage 3: Product-Market Fit</a:t>
            </a:r>
          </a:p>
          <a:p>
            <a:pPr algn="ctr"/>
            <a:r>
              <a:rPr lang="en-US" sz="1800" b="1" dirty="0"/>
              <a:t> (Business Model Development)</a:t>
            </a:r>
          </a:p>
        </p:txBody>
      </p:sp>
    </p:spTree>
    <p:extLst>
      <p:ext uri="{BB962C8B-B14F-4D97-AF65-F5344CB8AC3E}">
        <p14:creationId xmlns:p14="http://schemas.microsoft.com/office/powerpoint/2010/main" val="64656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634</Words>
  <Application>Microsoft Office PowerPoint</Application>
  <PresentationFormat>Custom</PresentationFormat>
  <Paragraphs>124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Akzidenz Grotesk BE</vt:lpstr>
      <vt:lpstr>Arial</vt:lpstr>
      <vt:lpstr>Arial Black</vt:lpstr>
      <vt:lpstr>Arial italic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McGrath</dc:creator>
  <cp:lastModifiedBy>Alicia Soria</cp:lastModifiedBy>
  <cp:revision>24</cp:revision>
  <cp:lastPrinted>2017-08-21T17:37:32Z</cp:lastPrinted>
  <dcterms:created xsi:type="dcterms:W3CDTF">2017-08-02T14:45:46Z</dcterms:created>
  <dcterms:modified xsi:type="dcterms:W3CDTF">2017-09-15T00:20:27Z</dcterms:modified>
</cp:coreProperties>
</file>