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4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7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-61546"/>
            <a:ext cx="9144000" cy="411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84000">
                <a:schemeClr val="tx1">
                  <a:alpha val="67000"/>
                  <a:lumMod val="89000"/>
                  <a:lumOff val="11000"/>
                </a:schemeClr>
              </a:gs>
              <a:gs pos="53000">
                <a:schemeClr val="tx1">
                  <a:lumMod val="50000"/>
                  <a:lumOff val="50000"/>
                  <a:alpha val="63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804" y="3099962"/>
            <a:ext cx="8759536" cy="1906587"/>
          </a:xfrm>
        </p:spPr>
        <p:txBody>
          <a:bodyPr anchor="b"/>
          <a:lstStyle>
            <a:lvl1pPr algn="l">
              <a:defRPr sz="6000">
                <a:latin typeface="Showcard Gothic" panose="04020904020102020604" pitchFamily="8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519" y="5072124"/>
            <a:ext cx="7255213" cy="1221276"/>
          </a:xfrm>
        </p:spPr>
        <p:txBody>
          <a:bodyPr/>
          <a:lstStyle>
            <a:lvl1pPr marL="0" indent="0" algn="l">
              <a:buNone/>
              <a:defRPr sz="2400"/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8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2548293" y="153335"/>
            <a:ext cx="61847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howcard Gothic" panose="04020904020102020604" pitchFamily="82" charset="0"/>
              </a:rPr>
              <a:t>STEAM Clown™ Productions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2D8448-2717-4951-8439-1AC925D24E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70" y="89397"/>
            <a:ext cx="2575027" cy="272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1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805" y="1457326"/>
            <a:ext cx="8772005" cy="4719638"/>
          </a:xfrm>
        </p:spPr>
        <p:txBody>
          <a:bodyPr/>
          <a:lstStyle>
            <a:lvl1pPr marL="228584" indent="-228584">
              <a:buFont typeface="Arial" panose="020B0604020202020204" pitchFamily="34" charset="0"/>
              <a:buChar char="•"/>
              <a:defRPr/>
            </a:lvl1pPr>
            <a:lvl2pPr marL="800040" indent="-342874">
              <a:buFont typeface="Arial" panose="020B0604020202020204" pitchFamily="34" charset="0"/>
              <a:buChar char="•"/>
              <a:defRPr/>
            </a:lvl2pPr>
            <a:lvl3pPr marL="1142914" indent="-228584">
              <a:buFont typeface="Arial" panose="020B0604020202020204" pitchFamily="34" charset="0"/>
              <a:buChar char="•"/>
              <a:defRPr/>
            </a:lvl3pPr>
            <a:lvl4pPr marL="1600080" indent="-228584">
              <a:buFont typeface="Arial" panose="020B0604020202020204" pitchFamily="34" charset="0"/>
              <a:buChar char="•"/>
              <a:defRPr/>
            </a:lvl4pPr>
            <a:lvl5pPr marL="2057247" indent="-228584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0805" y="107951"/>
            <a:ext cx="8772005" cy="1254124"/>
          </a:xfrm>
        </p:spPr>
        <p:txBody>
          <a:bodyPr/>
          <a:lstStyle>
            <a:lvl1pPr>
              <a:defRPr>
                <a:latin typeface="Showcard Gothic" panose="04020904020102020604" pitchFamily="8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7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70" y="113980"/>
            <a:ext cx="8772005" cy="1254124"/>
          </a:xfrm>
        </p:spPr>
        <p:txBody>
          <a:bodyPr/>
          <a:lstStyle>
            <a:lvl1pPr>
              <a:defRPr>
                <a:latin typeface="Showcard Gothic" panose="04020904020102020604" pitchFamily="8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0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00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747" y="113981"/>
            <a:ext cx="8772005" cy="1254124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Showcard Gothic" panose="04020904020102020604" pitchFamily="8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747" y="1448936"/>
            <a:ext cx="4256783" cy="47196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271" y="1448936"/>
            <a:ext cx="4309481" cy="47196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301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747" y="113987"/>
            <a:ext cx="8772005" cy="1254125"/>
          </a:xfrm>
        </p:spPr>
        <p:txBody>
          <a:bodyPr/>
          <a:lstStyle>
            <a:lvl1pPr>
              <a:defRPr>
                <a:latin typeface="Showcard Gothic" panose="04020904020102020604" pitchFamily="8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748" y="1460734"/>
            <a:ext cx="4263017" cy="762000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748" y="2222733"/>
            <a:ext cx="4263017" cy="39417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501" y="1460736"/>
            <a:ext cx="4303248" cy="761999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505" y="2222733"/>
            <a:ext cx="4303247" cy="39417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5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47" y="457200"/>
            <a:ext cx="3354575" cy="1600200"/>
          </a:xfrm>
        </p:spPr>
        <p:txBody>
          <a:bodyPr anchor="b"/>
          <a:lstStyle>
            <a:lvl1pPr>
              <a:defRPr sz="3200">
                <a:latin typeface="Showcard Gothic" panose="04020904020102020604" pitchFamily="8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965" y="457201"/>
            <a:ext cx="5205845" cy="5960224"/>
          </a:xfrm>
        </p:spPr>
        <p:txBody>
          <a:bodyPr/>
          <a:lstStyle>
            <a:lvl1pPr>
              <a:defRPr sz="3200">
                <a:latin typeface="Showcard Gothic" panose="04020904020102020604" pitchFamily="82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447" y="2057407"/>
            <a:ext cx="3354575" cy="4360025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13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271" y="107951"/>
            <a:ext cx="8756826" cy="12541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271" y="1485904"/>
            <a:ext cx="8756826" cy="4691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7572976" y="6018415"/>
            <a:ext cx="1679089" cy="833476"/>
            <a:chOff x="10389490" y="5844132"/>
            <a:chExt cx="2366248" cy="992093"/>
          </a:xfrm>
        </p:grpSpPr>
        <p:pic>
          <p:nvPicPr>
            <p:cNvPr id="22" name="Picture 93" descr="squeakyhinge"/>
            <p:cNvPicPr>
              <a:picLocks noChangeAspect="1" noChangeArrowheads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347" y="6199454"/>
              <a:ext cx="1143000" cy="243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Box 23"/>
            <p:cNvSpPr txBox="1"/>
            <p:nvPr userDrawn="1"/>
          </p:nvSpPr>
          <p:spPr bwMode="auto">
            <a:xfrm>
              <a:off x="10484577" y="6608470"/>
              <a:ext cx="2271161" cy="227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28584" marR="0" indent="-228584" algn="l" defTabSz="914332" rtl="0" eaLnBrk="0" fontAlgn="base" latinLnBrk="0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88000"/>
                <a:tabLst/>
              </a:pPr>
              <a:r>
                <a:rPr lang="en-US" sz="800" b="1" kern="0" dirty="0">
                  <a:solidFill>
                    <a:schemeClr val="tx1"/>
                  </a:solidFill>
                  <a:latin typeface="+mn-lt"/>
                </a:rPr>
                <a:t>© Copyright 2018 STEAM Clown™</a:t>
              </a:r>
              <a:endPara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4" name="TextBox 3"/>
            <p:cNvSpPr txBox="1"/>
            <p:nvPr userDrawn="1"/>
          </p:nvSpPr>
          <p:spPr>
            <a:xfrm>
              <a:off x="10389490" y="5844132"/>
              <a:ext cx="2047997" cy="8463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dirty="0">
                  <a:latin typeface="Showcard Gothic" panose="04020904020102020604" pitchFamily="82" charset="0"/>
                </a:rPr>
                <a:t>STEAM Clown™</a:t>
              </a:r>
            </a:p>
            <a:p>
              <a:r>
                <a:rPr lang="en-US" sz="1400" dirty="0">
                  <a:latin typeface="Showcard Gothic" panose="04020904020102020604" pitchFamily="82" charset="0"/>
                </a:rPr>
                <a:t>&amp;</a:t>
              </a:r>
            </a:p>
            <a:p>
              <a:pPr algn="l"/>
              <a:r>
                <a:rPr lang="en-US" sz="1400" dirty="0">
                  <a:latin typeface="Showcard Gothic" panose="04020904020102020604" pitchFamily="82" charset="0"/>
                </a:rPr>
                <a:t>Productions</a:t>
              </a: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61A0BB66-BCE3-4FE8-A0C9-6F593FE47AD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437" y="6151170"/>
            <a:ext cx="598276" cy="60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1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2" r:id="rId5"/>
    <p:sldLayoutId id="2147483653" r:id="rId6"/>
    <p:sldLayoutId id="2147483656" r:id="rId7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howcard Gothic" panose="04020904020102020604" pitchFamily="82" charset="0"/>
          <a:ea typeface="+mj-ea"/>
          <a:cs typeface="+mj-cs"/>
        </a:defRPr>
      </a:lvl1pPr>
    </p:titleStyle>
    <p:bodyStyle>
      <a:lvl1pPr marL="571458" indent="-571458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indent="0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faq/#what-does-some-rights-reserved-mean" TargetMode="External"/><Relationship Id="rId2" Type="http://schemas.openxmlformats.org/officeDocument/2006/relationships/hyperlink" Target="https://creativecommons.org/licenses/by-nc-sa/3.0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Binary Worksheets &amp; Handouts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89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377D3-F84D-45C3-A741-6CCA3ACA35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See Appendix A, for Licensing &amp; Attribution information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9550CF-003C-4B01-9279-97F944503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519" y="5006549"/>
            <a:ext cx="8429103" cy="122127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by-nc-sa-3.0</a:t>
            </a:r>
          </a:p>
          <a:p>
            <a:r>
              <a:rPr lang="en-US" dirty="0">
                <a:hlinkClick r:id="rId2"/>
              </a:rPr>
              <a:t>https://creativecommons.org/licenses/by-nc-sa/3.0/</a:t>
            </a:r>
            <a:endParaRPr lang="en-US" dirty="0"/>
          </a:p>
          <a:p>
            <a:r>
              <a:rPr lang="en-US" dirty="0">
                <a:hlinkClick r:id="rId3"/>
              </a:rPr>
              <a:t>https://creativecommons.org/faq/#what-does-some-rights-reserved-mean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2E4C1A-BD7A-42AE-8F3E-392D76EBCA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6582" y="1921793"/>
            <a:ext cx="5982443" cy="161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32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2DD951-2A11-46CF-8624-CAC6AA690FF0}"/>
              </a:ext>
            </a:extLst>
          </p:cNvPr>
          <p:cNvSpPr txBox="1">
            <a:spLocks/>
          </p:cNvSpPr>
          <p:nvPr/>
        </p:nvSpPr>
        <p:spPr>
          <a:xfrm>
            <a:off x="167939" y="77532"/>
            <a:ext cx="7078173" cy="5736912"/>
          </a:xfrm>
          <a:prstGeom prst="rect">
            <a:avLst/>
          </a:prstGeom>
        </p:spPr>
        <p:txBody>
          <a:bodyPr>
            <a:normAutofit/>
          </a:bodyPr>
          <a:lstStyle>
            <a:lvl1pPr marL="571458" indent="-571458" algn="l" defTabSz="91433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5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1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indent="0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47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Convert the Following Binary Numbers: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         101	</a:t>
            </a:r>
            <a:r>
              <a:rPr lang="en-US" sz="2800" dirty="0"/>
              <a:t>= </a:t>
            </a:r>
            <a:r>
              <a:rPr lang="en-US" sz="2800" u="sng" dirty="0"/>
              <a:t>     6      </a:t>
            </a:r>
            <a:r>
              <a:rPr lang="en-US" sz="2800" dirty="0"/>
              <a:t>	1x4 + 0x2 + 1x1</a:t>
            </a:r>
          </a:p>
          <a:p>
            <a:pPr marL="0" indent="0">
              <a:buNone/>
            </a:pPr>
            <a:r>
              <a:rPr lang="en-US" sz="2800" b="1" dirty="0"/>
              <a:t>           11	</a:t>
            </a:r>
            <a:r>
              <a:rPr lang="en-US" sz="2800" dirty="0"/>
              <a:t>= ______ </a:t>
            </a:r>
          </a:p>
          <a:p>
            <a:pPr marL="0" indent="0">
              <a:buNone/>
            </a:pPr>
            <a:r>
              <a:rPr lang="en-US" sz="2800" b="1" dirty="0"/>
              <a:t>         111	</a:t>
            </a:r>
            <a:r>
              <a:rPr lang="en-US" sz="2800" dirty="0"/>
              <a:t>= 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      1010	</a:t>
            </a:r>
            <a:r>
              <a:rPr lang="en-US" sz="2800" dirty="0"/>
              <a:t>= 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    01011	</a:t>
            </a:r>
            <a:r>
              <a:rPr lang="en-US" sz="2800" dirty="0"/>
              <a:t>= ______</a:t>
            </a:r>
          </a:p>
          <a:p>
            <a:pPr marL="0" indent="0">
              <a:buNone/>
            </a:pPr>
            <a:r>
              <a:rPr lang="en-US" sz="2800" b="1" dirty="0"/>
              <a:t>  101011	</a:t>
            </a:r>
            <a:r>
              <a:rPr lang="en-US" sz="2800" dirty="0"/>
              <a:t>= ______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Extra Credit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1101011		</a:t>
            </a:r>
            <a:r>
              <a:rPr lang="en-US" sz="2800" dirty="0"/>
              <a:t>= ______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5" name="Down Arrow 3">
            <a:extLst>
              <a:ext uri="{FF2B5EF4-FFF2-40B4-BE49-F238E27FC236}">
                <a16:creationId xmlns:a16="http://schemas.microsoft.com/office/drawing/2014/main" id="{99B31CB9-7C80-41CE-BE00-D3CAB5E8C005}"/>
              </a:ext>
            </a:extLst>
          </p:cNvPr>
          <p:cNvSpPr/>
          <p:nvPr/>
        </p:nvSpPr>
        <p:spPr>
          <a:xfrm>
            <a:off x="7809213" y="539197"/>
            <a:ext cx="438912" cy="603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C4FE06-E8C1-4679-BD71-6BD7997F3FE7}"/>
              </a:ext>
            </a:extLst>
          </p:cNvPr>
          <p:cNvSpPr/>
          <p:nvPr/>
        </p:nvSpPr>
        <p:spPr>
          <a:xfrm>
            <a:off x="6799418" y="77532"/>
            <a:ext cx="2290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Show Your Work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4756953-89B4-4665-B92E-EB8EE968F55F}"/>
              </a:ext>
            </a:extLst>
          </p:cNvPr>
          <p:cNvGrpSpPr/>
          <p:nvPr/>
        </p:nvGrpSpPr>
        <p:grpSpPr>
          <a:xfrm>
            <a:off x="167939" y="5166280"/>
            <a:ext cx="2116635" cy="1343944"/>
            <a:chOff x="7827077" y="1029989"/>
            <a:chExt cx="4029075" cy="36681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1B3A1F7-9176-4B6E-8170-2B288E2761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27077" y="1029989"/>
              <a:ext cx="4029075" cy="3114675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FB445CF-09A2-409E-82BF-EB37B5AECD01}"/>
                </a:ext>
              </a:extLst>
            </p:cNvPr>
            <p:cNvSpPr/>
            <p:nvPr/>
          </p:nvSpPr>
          <p:spPr>
            <a:xfrm>
              <a:off x="9463615" y="3841850"/>
              <a:ext cx="2120609" cy="8562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Place Values</a:t>
              </a:r>
            </a:p>
          </p:txBody>
        </p:sp>
      </p:grpSp>
      <p:sp>
        <p:nvSpPr>
          <p:cNvPr id="2" name="Arrow: Right 1">
            <a:extLst>
              <a:ext uri="{FF2B5EF4-FFF2-40B4-BE49-F238E27FC236}">
                <a16:creationId xmlns:a16="http://schemas.microsoft.com/office/drawing/2014/main" id="{CC2A5A66-B8F5-409F-A471-03CDBAFD8D94}"/>
              </a:ext>
            </a:extLst>
          </p:cNvPr>
          <p:cNvSpPr/>
          <p:nvPr/>
        </p:nvSpPr>
        <p:spPr>
          <a:xfrm rot="10302404">
            <a:off x="3369990" y="719333"/>
            <a:ext cx="331686" cy="98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6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2DD951-2A11-46CF-8624-CAC6AA690FF0}"/>
              </a:ext>
            </a:extLst>
          </p:cNvPr>
          <p:cNvSpPr txBox="1">
            <a:spLocks/>
          </p:cNvSpPr>
          <p:nvPr/>
        </p:nvSpPr>
        <p:spPr>
          <a:xfrm>
            <a:off x="167939" y="77532"/>
            <a:ext cx="7078173" cy="5736912"/>
          </a:xfrm>
          <a:prstGeom prst="rect">
            <a:avLst/>
          </a:prstGeom>
        </p:spPr>
        <p:txBody>
          <a:bodyPr>
            <a:normAutofit/>
          </a:bodyPr>
          <a:lstStyle>
            <a:lvl1pPr marL="571458" indent="-571458" algn="l" defTabSz="91433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5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1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indent="0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47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Convert the Following Binary Numbers: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      11011	</a:t>
            </a:r>
            <a:r>
              <a:rPr lang="en-US" sz="2800" dirty="0"/>
              <a:t>= ______</a:t>
            </a:r>
          </a:p>
          <a:p>
            <a:pPr marL="0" indent="0">
              <a:buNone/>
            </a:pPr>
            <a:r>
              <a:rPr lang="en-US" sz="2800" b="1" dirty="0"/>
              <a:t>00011011	</a:t>
            </a:r>
            <a:r>
              <a:rPr lang="en-US" sz="2800" dirty="0"/>
              <a:t>= 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11111101	</a:t>
            </a:r>
            <a:r>
              <a:rPr lang="en-US" sz="2800" dirty="0"/>
              <a:t>= 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01111111	</a:t>
            </a:r>
            <a:r>
              <a:rPr lang="en-US" sz="2800" dirty="0"/>
              <a:t>= ______</a:t>
            </a:r>
          </a:p>
          <a:p>
            <a:pPr marL="0" indent="0">
              <a:buNone/>
            </a:pPr>
            <a:r>
              <a:rPr lang="en-US" sz="2800" b="1" dirty="0"/>
              <a:t>10101011	</a:t>
            </a:r>
            <a:r>
              <a:rPr lang="en-US" sz="2800" dirty="0"/>
              <a:t>= ______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Extra Credit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1111101011		</a:t>
            </a:r>
            <a:r>
              <a:rPr lang="en-US" sz="2800" dirty="0"/>
              <a:t>= ______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5" name="Down Arrow 3">
            <a:extLst>
              <a:ext uri="{FF2B5EF4-FFF2-40B4-BE49-F238E27FC236}">
                <a16:creationId xmlns:a16="http://schemas.microsoft.com/office/drawing/2014/main" id="{99B31CB9-7C80-41CE-BE00-D3CAB5E8C005}"/>
              </a:ext>
            </a:extLst>
          </p:cNvPr>
          <p:cNvSpPr/>
          <p:nvPr/>
        </p:nvSpPr>
        <p:spPr>
          <a:xfrm>
            <a:off x="7809213" y="539197"/>
            <a:ext cx="438912" cy="603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C4FE06-E8C1-4679-BD71-6BD7997F3FE7}"/>
              </a:ext>
            </a:extLst>
          </p:cNvPr>
          <p:cNvSpPr/>
          <p:nvPr/>
        </p:nvSpPr>
        <p:spPr>
          <a:xfrm>
            <a:off x="6799418" y="77532"/>
            <a:ext cx="2290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Show Your Work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4756953-89B4-4665-B92E-EB8EE968F55F}"/>
              </a:ext>
            </a:extLst>
          </p:cNvPr>
          <p:cNvGrpSpPr/>
          <p:nvPr/>
        </p:nvGrpSpPr>
        <p:grpSpPr>
          <a:xfrm>
            <a:off x="167939" y="5166280"/>
            <a:ext cx="2116635" cy="1343944"/>
            <a:chOff x="7827077" y="1029989"/>
            <a:chExt cx="4029075" cy="36681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1B3A1F7-9176-4B6E-8170-2B288E2761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27077" y="1029989"/>
              <a:ext cx="4029075" cy="3114675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FB445CF-09A2-409E-82BF-EB37B5AECD01}"/>
                </a:ext>
              </a:extLst>
            </p:cNvPr>
            <p:cNvSpPr/>
            <p:nvPr/>
          </p:nvSpPr>
          <p:spPr>
            <a:xfrm>
              <a:off x="9463615" y="3841850"/>
              <a:ext cx="2120609" cy="8562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Place Values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098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eamClown4x3.potx" id="{8FD2DB1D-A793-4345-8349-FAA26F626081}" vid="{C0A31949-22FC-44FF-9E13-F56239FA18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steamClown4x3</Template>
  <TotalTime>140</TotalTime>
  <Words>61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Showcard Gothic</vt:lpstr>
      <vt:lpstr>Office Theme</vt:lpstr>
      <vt:lpstr>Binary Worksheets &amp; Handouts</vt:lpstr>
      <vt:lpstr>See Appendix A, for Licensing &amp; Attribution information</vt:lpstr>
      <vt:lpstr>PowerPoint Presentation</vt:lpstr>
      <vt:lpstr>PowerPoint Presentation</vt:lpstr>
    </vt:vector>
  </TitlesOfParts>
  <Company>STEAM Clown(TM) &amp; SVCTE MetroEd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Worksheets &amp; Handouts</dc:title>
  <dc:creator>STEAM-Clown</dc:creator>
  <cp:keywords>No Markings</cp:keywords>
  <cp:lastModifiedBy>STEAM-Clown</cp:lastModifiedBy>
  <cp:revision>6</cp:revision>
  <dcterms:created xsi:type="dcterms:W3CDTF">2018-03-24T23:46:08Z</dcterms:created>
  <dcterms:modified xsi:type="dcterms:W3CDTF">2018-03-25T02:07:46Z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12e38554-053b-486b-b5f7-a173801b3729</vt:lpwstr>
  </property>
  <property fmtid="{D5CDD505-2E9C-101B-9397-08002B2CF9AE}" pid="3" name="XilinxClassification">
    <vt:lpwstr>No Markings</vt:lpwstr>
  </property>
</Properties>
</file>