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0" r:id="rId3"/>
    <p:sldId id="267" r:id="rId4"/>
    <p:sldId id="272" r:id="rId5"/>
    <p:sldId id="273" r:id="rId6"/>
    <p:sldId id="277" r:id="rId7"/>
    <p:sldId id="278" r:id="rId8"/>
    <p:sldId id="279" r:id="rId9"/>
    <p:sldId id="280" r:id="rId10"/>
    <p:sldId id="285" r:id="rId11"/>
    <p:sldId id="281" r:id="rId12"/>
    <p:sldId id="282" r:id="rId13"/>
    <p:sldId id="283" r:id="rId14"/>
    <p:sldId id="284" r:id="rId15"/>
    <p:sldId id="286" r:id="rId16"/>
    <p:sldId id="287" r:id="rId17"/>
    <p:sldId id="288" r:id="rId18"/>
    <p:sldId id="289" r:id="rId19"/>
    <p:sldId id="291" r:id="rId20"/>
    <p:sldId id="292" r:id="rId21"/>
    <p:sldId id="293" r:id="rId22"/>
    <p:sldId id="294" r:id="rId23"/>
    <p:sldId id="301" r:id="rId24"/>
    <p:sldId id="295" r:id="rId25"/>
    <p:sldId id="297" r:id="rId26"/>
    <p:sldId id="296" r:id="rId27"/>
    <p:sldId id="298" r:id="rId28"/>
    <p:sldId id="299" r:id="rId29"/>
    <p:sldId id="300" r:id="rId30"/>
    <p:sldId id="302" r:id="rId31"/>
    <p:sldId id="304" r:id="rId32"/>
    <p:sldId id="305" r:id="rId33"/>
    <p:sldId id="306" r:id="rId34"/>
    <p:sldId id="263" r:id="rId35"/>
    <p:sldId id="271" r:id="rId36"/>
    <p:sldId id="265" r:id="rId37"/>
    <p:sldId id="257" r:id="rId38"/>
    <p:sldId id="26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8" autoAdjust="0"/>
  </p:normalViewPr>
  <p:slideViewPr>
    <p:cSldViewPr snapToGrid="0">
      <p:cViewPr varScale="1">
        <p:scale>
          <a:sx n="87" d="100"/>
          <a:sy n="87" d="100"/>
        </p:scale>
        <p:origin x="4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948466-9099-49F9-A6DC-9E66E4CA22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FCDA12-9E78-4A50-A5FA-90005FA310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DDA40-044E-4D63-9FF3-0D2D8838E2D0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6ADA4-8C19-43DE-B7EF-9B9136ACC0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86DC9-5E1C-4077-A77B-BDA3F40BEF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C70AE-6AD6-48B4-9366-D8A648CE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93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E674-EFE4-49B7-81DB-E6899CD0206E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A0760-141E-4628-8D63-D2BDA8B2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A0760-141E-4628-8D63-D2BDA8B28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A0760-141E-4628-8D63-D2BDA8B283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3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947A-EA7B-4D2E-9181-ACA856CA78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6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947A-EA7B-4D2E-9181-ACA856CA78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9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947A-EA7B-4D2E-9181-ACA856CA78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6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947A-EA7B-4D2E-9181-ACA856CA78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00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947A-EA7B-4D2E-9181-ACA856CA78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06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947A-EA7B-4D2E-9181-ACA856CA78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E947A-EA7B-4D2E-9181-ACA856CA78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069" y="3099960"/>
            <a:ext cx="11679381" cy="190658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howcard Gothic" panose="04020904020102020604" pitchFamily="8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021" y="5072124"/>
            <a:ext cx="9673617" cy="12212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788124" y="194898"/>
            <a:ext cx="7683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howcard Gothic" panose="04020904020102020604" pitchFamily="82" charset="0"/>
              </a:rPr>
              <a:t>STEAM Clown™ Productions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D8448-2717-4951-8439-1AC925D24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1" y="89390"/>
            <a:ext cx="2730090" cy="27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1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8" y="1457326"/>
            <a:ext cx="11696007" cy="47196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068" y="107951"/>
            <a:ext cx="11696007" cy="1254124"/>
          </a:xfrm>
        </p:spPr>
        <p:txBody>
          <a:bodyPr/>
          <a:lstStyle>
            <a:lvl1pPr>
              <a:defRPr>
                <a:latin typeface="Showcard Gothic" panose="04020904020102020604" pitchFamily="8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7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25" y="113981"/>
            <a:ext cx="11696007" cy="12541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howcard Gothic" panose="04020904020102020604" pitchFamily="8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25" y="1448936"/>
            <a:ext cx="5675711" cy="47196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356" y="1448936"/>
            <a:ext cx="5745975" cy="47196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01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5" y="113980"/>
            <a:ext cx="11696007" cy="1254124"/>
          </a:xfrm>
        </p:spPr>
        <p:txBody>
          <a:bodyPr/>
          <a:lstStyle>
            <a:lvl1pPr>
              <a:defRPr>
                <a:latin typeface="Showcard Gothic" panose="04020904020102020604" pitchFamily="8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0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0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68" y="113981"/>
            <a:ext cx="6451135" cy="125412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howcard Gothic" panose="04020904020102020604" pitchFamily="8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9129" y="1448935"/>
            <a:ext cx="1772871" cy="3483791"/>
          </a:xfrm>
          <a:ln w="28575"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8269" y="1420710"/>
            <a:ext cx="6677636" cy="506398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176170" y="1420709"/>
            <a:ext cx="3582099" cy="3000289"/>
          </a:xfrm>
          <a:ln w="28575"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176168" y="4420998"/>
            <a:ext cx="3582101" cy="2063692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671346" y="113981"/>
            <a:ext cx="5520654" cy="1306727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7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26" y="113980"/>
            <a:ext cx="11696006" cy="1254125"/>
          </a:xfrm>
        </p:spPr>
        <p:txBody>
          <a:bodyPr/>
          <a:lstStyle>
            <a:lvl1pPr>
              <a:defRPr>
                <a:latin typeface="Showcard Gothic" panose="04020904020102020604" pitchFamily="8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27" y="1460734"/>
            <a:ext cx="5684022" cy="762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326" y="2222732"/>
            <a:ext cx="5684023" cy="3941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668" y="1460734"/>
            <a:ext cx="5737664" cy="76199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668" y="2222733"/>
            <a:ext cx="5737663" cy="3941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5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" y="457200"/>
            <a:ext cx="4472767" cy="1600200"/>
          </a:xfrm>
        </p:spPr>
        <p:txBody>
          <a:bodyPr anchor="b"/>
          <a:lstStyle>
            <a:lvl1pPr>
              <a:defRPr sz="3200">
                <a:latin typeface="Showcard Gothic" panose="04020904020102020604" pitchFamily="8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949" y="457201"/>
            <a:ext cx="6941127" cy="5960224"/>
          </a:xfrm>
        </p:spPr>
        <p:txBody>
          <a:bodyPr/>
          <a:lstStyle>
            <a:lvl1pPr>
              <a:defRPr sz="3200">
                <a:latin typeface="Showcard Gothic" panose="04020904020102020604" pitchFamily="8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258" y="2057400"/>
            <a:ext cx="4472767" cy="43600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13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695" y="107951"/>
            <a:ext cx="11675768" cy="1254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695" y="1485900"/>
            <a:ext cx="11675768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Slide Number Placeholder 3"/>
          <p:cNvSpPr txBox="1">
            <a:spLocks/>
          </p:cNvSpPr>
          <p:nvPr userDrawn="1"/>
        </p:nvSpPr>
        <p:spPr>
          <a:xfrm>
            <a:off x="0" y="6577599"/>
            <a:ext cx="1027176" cy="264674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>
                <a:solidFill>
                  <a:schemeClr val="bg1"/>
                </a:solidFill>
              </a:rPr>
              <a:t>Page </a:t>
            </a:r>
            <a:fld id="{060BD193-E118-4B16-863C-C8C12C675E3E}" type="slidenum">
              <a:rPr lang="en-US" smtClean="0">
                <a:solidFill>
                  <a:schemeClr val="bg1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0BB66-BCE3-4FE8-A0C9-6F593FE47AD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117" y="5998016"/>
            <a:ext cx="606701" cy="60554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10481606" y="5864303"/>
            <a:ext cx="1707536" cy="992093"/>
            <a:chOff x="10389490" y="5844132"/>
            <a:chExt cx="1707536" cy="992093"/>
          </a:xfrm>
        </p:grpSpPr>
        <p:pic>
          <p:nvPicPr>
            <p:cNvPr id="22" name="Picture 93" descr="squeakyhinge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8347" y="6199454"/>
              <a:ext cx="1143000" cy="24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 userDrawn="1"/>
          </p:nvSpPr>
          <p:spPr bwMode="auto">
            <a:xfrm>
              <a:off x="10484578" y="6608470"/>
              <a:ext cx="1612448" cy="22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800" b="1" kern="0" dirty="0">
                  <a:solidFill>
                    <a:schemeClr val="bg1"/>
                  </a:solidFill>
                  <a:latin typeface="+mn-lt"/>
                </a:rPr>
                <a:t>© Copyright 2017 STEAM Clown™</a:t>
              </a:r>
              <a:endPara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4" name="TextBox 3"/>
            <p:cNvSpPr txBox="1"/>
            <p:nvPr userDrawn="1"/>
          </p:nvSpPr>
          <p:spPr>
            <a:xfrm>
              <a:off x="10389490" y="5844132"/>
              <a:ext cx="1535998" cy="8463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STEAM Clown™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&amp;</a:t>
              </a:r>
            </a:p>
            <a:p>
              <a:pPr algn="l"/>
              <a:r>
                <a:rPr lang="en-US" sz="1400" dirty="0">
                  <a:solidFill>
                    <a:schemeClr val="bg1"/>
                  </a:solidFill>
                  <a:latin typeface="Showcard Gothic" panose="04020904020102020604" pitchFamily="82" charset="0"/>
                </a:rPr>
                <a:t>Productions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9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3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Showcard Gothic" panose="04020904020102020604" pitchFamily="82" charset="0"/>
          <a:ea typeface="+mj-ea"/>
          <a:cs typeface="+mj-cs"/>
        </a:defRPr>
      </a:lvl1pPr>
    </p:titleStyle>
    <p:bodyStyle>
      <a:lvl1pPr marL="571500" indent="-5715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faq/#what-does-some-rights-reserved-mean" TargetMode="External"/><Relationship Id="rId2" Type="http://schemas.openxmlformats.org/officeDocument/2006/relationships/hyperlink" Target="https://creativecommons.org/licenses/by-nc-sa/3.0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ickanddirtytips.com/education/math/how-to-add-binary-numbers?page=1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ickanddirtytips.com/education/math/how-to-add-binary-numbers?page=1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HWKYFhhtJQ" TargetMode="External"/><Relationship Id="rId2" Type="http://schemas.openxmlformats.org/officeDocument/2006/relationships/hyperlink" Target="https://www.youtube.com/watch?time_continue=54&amp;v=RgklPQ8rbk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amclown.org/mechatronics/units/logic/binary/binaryNumbersWorkSheet.pdf" TargetMode="External"/><Relationship Id="rId2" Type="http://schemas.openxmlformats.org/officeDocument/2006/relationships/hyperlink" Target="http://www.steamclown.org/mechatronics/units/logic/binary/binaryNumber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eamclown.org/mechatronics/units/logic/binary/binaryNumbersGameCards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reativecommons.org/licenses/by-nc-sa/3.0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://www.steamclown.org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thsisfun.com/binary-number-system.html" TargetMode="External"/><Relationship Id="rId3" Type="http://schemas.openxmlformats.org/officeDocument/2006/relationships/hyperlink" Target="http://avimagic.com/tricks/number_cards.php" TargetMode="External"/><Relationship Id="rId7" Type="http://schemas.openxmlformats.org/officeDocument/2006/relationships/hyperlink" Target="https://www.youtube.com/watch?v=qGi29E9q_f0" TargetMode="External"/><Relationship Id="rId2" Type="http://schemas.openxmlformats.org/officeDocument/2006/relationships/hyperlink" Target="http://acc6.its.brooklyn.cuny.edu/~gurwitz/core5/binquiz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rtheastern.edu/seigen/11Magic/Binary/Magic_binary_cards.pdf" TargetMode="External"/><Relationship Id="rId5" Type="http://schemas.openxmlformats.org/officeDocument/2006/relationships/hyperlink" Target="http://www.cse4k12.org/binary/magic_trick.html" TargetMode="External"/><Relationship Id="rId4" Type="http://schemas.openxmlformats.org/officeDocument/2006/relationships/hyperlink" Target="http://www.mathmaniacs.org/lessons/01-binary/Magic_Trick/" TargetMode="External"/><Relationship Id="rId9" Type="http://schemas.openxmlformats.org/officeDocument/2006/relationships/hyperlink" Target="http://www.plainenglish.info/Computer+Science/Computer+Architecture/Bits,+bytes+and+word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Binary Numbers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March 25 2018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CC2A4E-DB29-492C-A819-413172487939}"/>
              </a:ext>
            </a:extLst>
          </p:cNvPr>
          <p:cNvSpPr/>
          <p:nvPr/>
        </p:nvSpPr>
        <p:spPr>
          <a:xfrm>
            <a:off x="4691149" y="1138843"/>
            <a:ext cx="7500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Art without Engineering is dreaming. Engineering without Art is calculating.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                                                                                          - Steven K. Roberts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79CFD7-ED56-4A47-AA2D-C46DC996C620}"/>
              </a:ext>
            </a:extLst>
          </p:cNvPr>
          <p:cNvCxnSpPr>
            <a:cxnSpLocks/>
          </p:cNvCxnSpPr>
          <p:nvPr/>
        </p:nvCxnSpPr>
        <p:spPr>
          <a:xfrm flipH="1" flipV="1">
            <a:off x="4106489" y="939802"/>
            <a:ext cx="584660" cy="340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4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3A2327-8B58-4C6B-9AEA-D1159CDE662D}"/>
              </a:ext>
            </a:extLst>
          </p:cNvPr>
          <p:cNvSpPr/>
          <p:nvPr/>
        </p:nvSpPr>
        <p:spPr>
          <a:xfrm>
            <a:off x="9605818" y="5052291"/>
            <a:ext cx="2586182" cy="18057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EABFA8-24C0-448D-BF4C-9D7227F46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74167"/>
              </p:ext>
            </p:extLst>
          </p:nvPr>
        </p:nvGraphicFramePr>
        <p:xfrm>
          <a:off x="232755" y="851878"/>
          <a:ext cx="11696009" cy="574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35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33D712B-095F-49C9-9D0C-DB0D8F0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Number on this card?</a:t>
            </a:r>
          </a:p>
        </p:txBody>
      </p:sp>
    </p:spTree>
    <p:extLst>
      <p:ext uri="{BB962C8B-B14F-4D97-AF65-F5344CB8AC3E}">
        <p14:creationId xmlns:p14="http://schemas.microsoft.com/office/powerpoint/2010/main" val="36079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3A2327-8B58-4C6B-9AEA-D1159CDE662D}"/>
              </a:ext>
            </a:extLst>
          </p:cNvPr>
          <p:cNvSpPr/>
          <p:nvPr/>
        </p:nvSpPr>
        <p:spPr>
          <a:xfrm>
            <a:off x="9605818" y="5052291"/>
            <a:ext cx="2586182" cy="18057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D712B-095F-49C9-9D0C-DB0D8F0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Number on this card?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F21FA2-D5A3-498F-9DD9-5ED9A0F6D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4016"/>
              </p:ext>
            </p:extLst>
          </p:nvPr>
        </p:nvGraphicFramePr>
        <p:xfrm>
          <a:off x="232755" y="851879"/>
          <a:ext cx="11696009" cy="574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35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15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3A2327-8B58-4C6B-9AEA-D1159CDE662D}"/>
              </a:ext>
            </a:extLst>
          </p:cNvPr>
          <p:cNvSpPr/>
          <p:nvPr/>
        </p:nvSpPr>
        <p:spPr>
          <a:xfrm>
            <a:off x="9605818" y="5052291"/>
            <a:ext cx="2586182" cy="18057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D712B-095F-49C9-9D0C-DB0D8F0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Number on this card?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F88518-2DF2-42E8-B596-756E5433B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78905"/>
              </p:ext>
            </p:extLst>
          </p:nvPr>
        </p:nvGraphicFramePr>
        <p:xfrm>
          <a:off x="263239" y="851879"/>
          <a:ext cx="11665521" cy="574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8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81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81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35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5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3A2327-8B58-4C6B-9AEA-D1159CDE662D}"/>
              </a:ext>
            </a:extLst>
          </p:cNvPr>
          <p:cNvSpPr/>
          <p:nvPr/>
        </p:nvSpPr>
        <p:spPr>
          <a:xfrm>
            <a:off x="9605818" y="5052291"/>
            <a:ext cx="2586182" cy="18057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D712B-095F-49C9-9D0C-DB0D8F0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Number on this card?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81FC16-95DE-436C-9767-5CE6AC3AA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59912"/>
              </p:ext>
            </p:extLst>
          </p:nvPr>
        </p:nvGraphicFramePr>
        <p:xfrm>
          <a:off x="232753" y="851879"/>
          <a:ext cx="11696008" cy="574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35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6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3A2327-8B58-4C6B-9AEA-D1159CDE662D}"/>
              </a:ext>
            </a:extLst>
          </p:cNvPr>
          <p:cNvSpPr/>
          <p:nvPr/>
        </p:nvSpPr>
        <p:spPr>
          <a:xfrm>
            <a:off x="9605818" y="5052291"/>
            <a:ext cx="2586182" cy="18057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D712B-095F-49C9-9D0C-DB0D8F0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Number on this card?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B097F0-2274-4681-AB81-A8FDA3CF4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067855"/>
              </p:ext>
            </p:extLst>
          </p:nvPr>
        </p:nvGraphicFramePr>
        <p:xfrm>
          <a:off x="232755" y="851878"/>
          <a:ext cx="11696008" cy="574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35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6F96-BDB0-4C81-B4D3-8C7BBD921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Number IS…….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774A3-2BC6-41C4-BB48-D41A74DF0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31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2D3E4-8A8E-4960-8702-6EF069344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Because We Have 10 Fingers…</a:t>
            </a:r>
          </a:p>
          <a:p>
            <a:r>
              <a:rPr lang="en-US"/>
              <a:t>What If We Had 3 fingers?</a:t>
            </a:r>
          </a:p>
          <a:p>
            <a:r>
              <a:rPr lang="en-US"/>
              <a:t>How About If We Only Had 1?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CB25E8-D307-46CC-9815-49E6C6B9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Count To 10?</a:t>
            </a:r>
          </a:p>
        </p:txBody>
      </p:sp>
      <p:pic>
        <p:nvPicPr>
          <p:cNvPr id="5" name="Picture 8" descr="http://www.datemplate.com/postpic/2014/08/blue-hand-print-clip-art_572060.png">
            <a:extLst>
              <a:ext uri="{FF2B5EF4-FFF2-40B4-BE49-F238E27FC236}">
                <a16:creationId xmlns:a16="http://schemas.microsoft.com/office/drawing/2014/main" id="{04BC2B12-CF70-4A7F-A551-E4D48526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59" y="1637693"/>
            <a:ext cx="2377775" cy="225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datemplate.com/postpic/2014/08/blue-hand-print-clip-art_572060.png">
            <a:extLst>
              <a:ext uri="{FF2B5EF4-FFF2-40B4-BE49-F238E27FC236}">
                <a16:creationId xmlns:a16="http://schemas.microsoft.com/office/drawing/2014/main" id="{FAC9B29D-A898-462C-A4E1-4F7CD3B5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81221" y="1637693"/>
            <a:ext cx="2355853" cy="22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0CACF4-F094-4F7A-912B-E83C09D7E4ED}"/>
              </a:ext>
            </a:extLst>
          </p:cNvPr>
          <p:cNvSpPr txBox="1"/>
          <p:nvPr/>
        </p:nvSpPr>
        <p:spPr>
          <a:xfrm>
            <a:off x="-6929" y="4590620"/>
            <a:ext cx="12192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/>
              <a:t>Let’s </a:t>
            </a:r>
            <a:r>
              <a:rPr lang="en-US" sz="3600" dirty="0"/>
              <a:t>Learn About The Binary (Base 2) Number System, </a:t>
            </a:r>
          </a:p>
          <a:p>
            <a:r>
              <a:rPr lang="en-US" sz="3600" dirty="0"/>
              <a:t>       But First, Lets Review The Decimal (Base 10) Number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0A221-4B2C-4A43-8482-84D1DCEBCBFA}"/>
              </a:ext>
            </a:extLst>
          </p:cNvPr>
          <p:cNvSpPr txBox="1"/>
          <p:nvPr/>
        </p:nvSpPr>
        <p:spPr>
          <a:xfrm>
            <a:off x="11858779" y="0"/>
            <a:ext cx="36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A2</a:t>
            </a:r>
          </a:p>
        </p:txBody>
      </p:sp>
    </p:spTree>
    <p:extLst>
      <p:ext uri="{BB962C8B-B14F-4D97-AF65-F5344CB8AC3E}">
        <p14:creationId xmlns:p14="http://schemas.microsoft.com/office/powerpoint/2010/main" val="8526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1347-6FF0-4C8A-82DC-BA904D64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10 Number System - Place Value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198ED6-F32C-4C12-94A2-2C0A0F1CDC60}"/>
              </a:ext>
            </a:extLst>
          </p:cNvPr>
          <p:cNvSpPr txBox="1">
            <a:spLocks/>
          </p:cNvSpPr>
          <p:nvPr/>
        </p:nvSpPr>
        <p:spPr>
          <a:xfrm>
            <a:off x="469783" y="1457326"/>
            <a:ext cx="10313566" cy="4719638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Which Number is bigger?  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4400" dirty="0"/>
              <a:t>       39 or 93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6F0F6-0BBF-4F94-963B-3AD11FC5D2E4}"/>
              </a:ext>
            </a:extLst>
          </p:cNvPr>
          <p:cNvSpPr txBox="1"/>
          <p:nvPr/>
        </p:nvSpPr>
        <p:spPr>
          <a:xfrm>
            <a:off x="6996202" y="708815"/>
            <a:ext cx="406713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u="sng" dirty="0">
                <a:solidFill>
                  <a:schemeClr val="bg1"/>
                </a:solidFill>
              </a:rPr>
              <a:t>3</a:t>
            </a:r>
            <a:r>
              <a:rPr lang="en-US" sz="8800" dirty="0">
                <a:solidFill>
                  <a:schemeClr val="bg1"/>
                </a:solidFill>
              </a:rPr>
              <a:t> </a:t>
            </a:r>
            <a:r>
              <a:rPr lang="en-US" sz="8800" u="sng" dirty="0">
                <a:solidFill>
                  <a:schemeClr val="bg1"/>
                </a:solidFill>
              </a:rPr>
              <a:t>9</a:t>
            </a:r>
            <a:r>
              <a:rPr lang="en-US" sz="8800" dirty="0">
                <a:solidFill>
                  <a:schemeClr val="bg1"/>
                </a:solidFill>
              </a:rPr>
              <a:t>    </a:t>
            </a:r>
            <a:r>
              <a:rPr lang="en-US" sz="8800" u="sng" dirty="0">
                <a:solidFill>
                  <a:schemeClr val="bg1"/>
                </a:solidFill>
              </a:rPr>
              <a:t>9</a:t>
            </a:r>
            <a:r>
              <a:rPr lang="en-US" sz="8800" dirty="0">
                <a:solidFill>
                  <a:schemeClr val="bg1"/>
                </a:solidFill>
              </a:rPr>
              <a:t> </a:t>
            </a:r>
            <a:r>
              <a:rPr lang="en-US" sz="8800" u="sng" dirty="0">
                <a:solidFill>
                  <a:schemeClr val="bg1"/>
                </a:solidFill>
              </a:rPr>
              <a:t>3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10     1           10     1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1265A-4868-4178-AAF7-CFC31D61F418}"/>
              </a:ext>
            </a:extLst>
          </p:cNvPr>
          <p:cNvSpPr/>
          <p:nvPr/>
        </p:nvSpPr>
        <p:spPr>
          <a:xfrm>
            <a:off x="6226075" y="2948309"/>
            <a:ext cx="566052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3600" dirty="0"/>
              <a:t>3x10 +  9x1           9x10  + 3x1 </a:t>
            </a:r>
          </a:p>
          <a:p>
            <a:pPr algn="r"/>
            <a:r>
              <a:rPr lang="en-US" sz="3600" dirty="0"/>
              <a:t>30 + 9                    90 + 3 </a:t>
            </a:r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72F84-FFEC-4C5A-9D8A-373914455D3E}"/>
              </a:ext>
            </a:extLst>
          </p:cNvPr>
          <p:cNvGrpSpPr/>
          <p:nvPr/>
        </p:nvGrpSpPr>
        <p:grpSpPr>
          <a:xfrm>
            <a:off x="469783" y="3429000"/>
            <a:ext cx="5987008" cy="2860853"/>
            <a:chOff x="1618607" y="3389011"/>
            <a:chExt cx="4838184" cy="26223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6C1F34-A8F0-4C12-994F-39193CE44527}"/>
                </a:ext>
              </a:extLst>
            </p:cNvPr>
            <p:cNvSpPr txBox="1"/>
            <p:nvPr/>
          </p:nvSpPr>
          <p:spPr>
            <a:xfrm>
              <a:off x="1618607" y="4310146"/>
              <a:ext cx="483818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 ____   ____   ____   ____   ____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0E514F-3AEF-4616-A620-F23581F868D1}"/>
                </a:ext>
              </a:extLst>
            </p:cNvPr>
            <p:cNvSpPr txBox="1"/>
            <p:nvPr/>
          </p:nvSpPr>
          <p:spPr>
            <a:xfrm rot="3653651">
              <a:off x="2358001" y="4889800"/>
              <a:ext cx="11208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1000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C99EFC-697D-4F27-96A8-5D05D84439A4}"/>
                </a:ext>
              </a:extLst>
            </p:cNvPr>
            <p:cNvSpPr txBox="1"/>
            <p:nvPr/>
          </p:nvSpPr>
          <p:spPr>
            <a:xfrm rot="3653651">
              <a:off x="3274011" y="4898378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0BC246-E337-49EA-96BF-3B07ADEEEA14}"/>
                </a:ext>
              </a:extLst>
            </p:cNvPr>
            <p:cNvSpPr txBox="1"/>
            <p:nvPr/>
          </p:nvSpPr>
          <p:spPr>
            <a:xfrm rot="3653651">
              <a:off x="5081958" y="4907526"/>
              <a:ext cx="73129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1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33A26-1F76-45C6-95F2-7F92D6AD4955}"/>
                </a:ext>
              </a:extLst>
            </p:cNvPr>
            <p:cNvSpPr txBox="1"/>
            <p:nvPr/>
          </p:nvSpPr>
          <p:spPr>
            <a:xfrm rot="3653651">
              <a:off x="4199211" y="4898375"/>
              <a:ext cx="6527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94DD2E-90BC-41E3-B4C1-7E5592739830}"/>
                </a:ext>
              </a:extLst>
            </p:cNvPr>
            <p:cNvSpPr/>
            <p:nvPr/>
          </p:nvSpPr>
          <p:spPr>
            <a:xfrm>
              <a:off x="2501622" y="3389011"/>
              <a:ext cx="2313390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Place Value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949688E-0C59-4860-8344-034E5CB5A3D2}"/>
                </a:ext>
              </a:extLst>
            </p:cNvPr>
            <p:cNvCxnSpPr/>
            <p:nvPr/>
          </p:nvCxnSpPr>
          <p:spPr>
            <a:xfrm>
              <a:off x="4387264" y="3966724"/>
              <a:ext cx="664267" cy="47595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8139D28-A0BE-4D37-B1F5-4F8E2715CD18}"/>
                </a:ext>
              </a:extLst>
            </p:cNvPr>
            <p:cNvCxnSpPr/>
            <p:nvPr/>
          </p:nvCxnSpPr>
          <p:spPr>
            <a:xfrm flipH="1">
              <a:off x="2110230" y="3949473"/>
              <a:ext cx="669946" cy="4755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AC4DD45-252F-40B1-A4DD-D781E5E16267}"/>
                </a:ext>
              </a:extLst>
            </p:cNvPr>
            <p:cNvCxnSpPr/>
            <p:nvPr/>
          </p:nvCxnSpPr>
          <p:spPr>
            <a:xfrm>
              <a:off x="4045924" y="4060648"/>
              <a:ext cx="212031" cy="37710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805FA5C-8EC2-40B3-9464-8442E106B8C7}"/>
                </a:ext>
              </a:extLst>
            </p:cNvPr>
            <p:cNvCxnSpPr/>
            <p:nvPr/>
          </p:nvCxnSpPr>
          <p:spPr>
            <a:xfrm flipH="1">
              <a:off x="2903877" y="3958238"/>
              <a:ext cx="174641" cy="48588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4A7AB22-4C0C-4585-A647-9750FAFA2483}"/>
                </a:ext>
              </a:extLst>
            </p:cNvPr>
            <p:cNvCxnSpPr/>
            <p:nvPr/>
          </p:nvCxnSpPr>
          <p:spPr>
            <a:xfrm>
              <a:off x="3468707" y="4012639"/>
              <a:ext cx="102721" cy="41236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DC9016-0CD8-4CB2-959D-8AA6C5031E49}"/>
                </a:ext>
              </a:extLst>
            </p:cNvPr>
            <p:cNvSpPr txBox="1"/>
            <p:nvPr/>
          </p:nvSpPr>
          <p:spPr>
            <a:xfrm rot="3653651">
              <a:off x="1494972" y="5010782"/>
              <a:ext cx="135485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10000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002009-0DD0-4AF3-9132-C3492DCA294B}"/>
              </a:ext>
            </a:extLst>
          </p:cNvPr>
          <p:cNvSpPr txBox="1"/>
          <p:nvPr/>
        </p:nvSpPr>
        <p:spPr>
          <a:xfrm>
            <a:off x="7258030" y="4011486"/>
            <a:ext cx="374814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 </a:t>
            </a:r>
            <a:r>
              <a:rPr lang="en-US" sz="8800" u="sng" dirty="0">
                <a:solidFill>
                  <a:schemeClr val="bg1"/>
                </a:solidFill>
              </a:rPr>
              <a:t>5</a:t>
            </a:r>
            <a:r>
              <a:rPr lang="en-US" sz="8800" dirty="0">
                <a:solidFill>
                  <a:schemeClr val="bg1"/>
                </a:solidFill>
              </a:rPr>
              <a:t> </a:t>
            </a:r>
            <a:r>
              <a:rPr lang="en-US" sz="8800" u="sng" dirty="0">
                <a:solidFill>
                  <a:schemeClr val="bg1"/>
                </a:solidFill>
              </a:rPr>
              <a:t>6</a:t>
            </a:r>
            <a:r>
              <a:rPr lang="en-US" sz="8800" dirty="0">
                <a:solidFill>
                  <a:schemeClr val="bg1"/>
                </a:solidFill>
              </a:rPr>
              <a:t> </a:t>
            </a:r>
            <a:r>
              <a:rPr lang="en-US" sz="8800" u="sng" dirty="0">
                <a:solidFill>
                  <a:schemeClr val="bg1"/>
                </a:solidFill>
              </a:rPr>
              <a:t>3</a:t>
            </a:r>
            <a:r>
              <a:rPr lang="en-US" sz="8800" dirty="0">
                <a:solidFill>
                  <a:schemeClr val="bg1"/>
                </a:solidFill>
              </a:rPr>
              <a:t> </a:t>
            </a:r>
            <a:r>
              <a:rPr lang="en-US" sz="8800" u="sng" dirty="0">
                <a:solidFill>
                  <a:schemeClr val="bg1"/>
                </a:solidFill>
              </a:rPr>
              <a:t>9</a:t>
            </a:r>
            <a:r>
              <a:rPr lang="en-US" sz="8800" dirty="0">
                <a:solidFill>
                  <a:schemeClr val="bg1"/>
                </a:solidFill>
              </a:rPr>
              <a:t> </a:t>
            </a:r>
          </a:p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1000     100       10        1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3123FE-8B48-4A0E-BCB8-D8581470C3E8}"/>
              </a:ext>
            </a:extLst>
          </p:cNvPr>
          <p:cNvSpPr txBox="1"/>
          <p:nvPr/>
        </p:nvSpPr>
        <p:spPr>
          <a:xfrm>
            <a:off x="11858779" y="0"/>
            <a:ext cx="36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A4</a:t>
            </a:r>
          </a:p>
        </p:txBody>
      </p:sp>
    </p:spTree>
    <p:extLst>
      <p:ext uri="{BB962C8B-B14F-4D97-AF65-F5344CB8AC3E}">
        <p14:creationId xmlns:p14="http://schemas.microsoft.com/office/powerpoint/2010/main" val="14629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A308F90-643B-4F6E-A187-B15A81B3FBB9}"/>
              </a:ext>
            </a:extLst>
          </p:cNvPr>
          <p:cNvSpPr txBox="1"/>
          <p:nvPr/>
        </p:nvSpPr>
        <p:spPr>
          <a:xfrm>
            <a:off x="9627642" y="407458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11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7E3C2-BC46-4705-B847-B0C43D9C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10 Number System - Place 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31A1B-4CFE-454A-832D-3308B0962AC7}"/>
              </a:ext>
            </a:extLst>
          </p:cNvPr>
          <p:cNvSpPr txBox="1"/>
          <p:nvPr/>
        </p:nvSpPr>
        <p:spPr>
          <a:xfrm>
            <a:off x="10340926" y="4042979"/>
            <a:ext cx="125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0 to 9</a:t>
            </a:r>
            <a:endParaRPr lang="en-US" sz="2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63ECB6-4768-4BB7-8140-6777CB17051A}"/>
              </a:ext>
            </a:extLst>
          </p:cNvPr>
          <p:cNvGrpSpPr/>
          <p:nvPr/>
        </p:nvGrpSpPr>
        <p:grpSpPr>
          <a:xfrm>
            <a:off x="8669326" y="4945248"/>
            <a:ext cx="1760418" cy="1231716"/>
            <a:chOff x="9668756" y="2736067"/>
            <a:chExt cx="1760418" cy="12317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1384D7-5912-48B6-B49B-2214DBB369C6}"/>
                </a:ext>
              </a:extLst>
            </p:cNvPr>
            <p:cNvSpPr txBox="1"/>
            <p:nvPr/>
          </p:nvSpPr>
          <p:spPr>
            <a:xfrm>
              <a:off x="9668756" y="2736067"/>
              <a:ext cx="1760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 ____   ____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C05DC6-4DA2-4951-A8F2-9B8BD046BD8D}"/>
                </a:ext>
              </a:extLst>
            </p:cNvPr>
            <p:cNvSpPr txBox="1"/>
            <p:nvPr/>
          </p:nvSpPr>
          <p:spPr>
            <a:xfrm rot="3653651">
              <a:off x="10767437" y="3339406"/>
              <a:ext cx="671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11D24-5643-4CB3-BDE0-7E698EF32C64}"/>
                </a:ext>
              </a:extLst>
            </p:cNvPr>
            <p:cNvSpPr txBox="1"/>
            <p:nvPr/>
          </p:nvSpPr>
          <p:spPr>
            <a:xfrm rot="3653651">
              <a:off x="9880683" y="333025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4BBC01-BA5A-4A25-A110-2418F045F4B5}"/>
              </a:ext>
            </a:extLst>
          </p:cNvPr>
          <p:cNvSpPr txBox="1"/>
          <p:nvPr/>
        </p:nvSpPr>
        <p:spPr>
          <a:xfrm rot="3653651">
            <a:off x="1037172" y="3824162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??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434861-B5C8-4590-A18C-6F90FA033A6A}"/>
              </a:ext>
            </a:extLst>
          </p:cNvPr>
          <p:cNvGrpSpPr/>
          <p:nvPr/>
        </p:nvGrpSpPr>
        <p:grpSpPr>
          <a:xfrm>
            <a:off x="802465" y="2136598"/>
            <a:ext cx="5083035" cy="2775260"/>
            <a:chOff x="802465" y="2136598"/>
            <a:chExt cx="5083035" cy="27752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941484-B208-4E46-9172-E4CF75DFA3DB}"/>
                </a:ext>
              </a:extLst>
            </p:cNvPr>
            <p:cNvSpPr txBox="1"/>
            <p:nvPr/>
          </p:nvSpPr>
          <p:spPr>
            <a:xfrm>
              <a:off x="802465" y="3227354"/>
              <a:ext cx="504978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 ____   ____   ____   ____   ____   ____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3A31C9-AFE6-4B5E-A0DB-B63FD5402847}"/>
                </a:ext>
              </a:extLst>
            </p:cNvPr>
            <p:cNvSpPr txBox="1"/>
            <p:nvPr/>
          </p:nvSpPr>
          <p:spPr>
            <a:xfrm rot="3653651">
              <a:off x="2554807" y="3885179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1000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6A0802-4145-4461-BFA3-7EAC4356B81E}"/>
                </a:ext>
              </a:extLst>
            </p:cNvPr>
            <p:cNvSpPr txBox="1"/>
            <p:nvPr/>
          </p:nvSpPr>
          <p:spPr>
            <a:xfrm rot="3653651">
              <a:off x="3457993" y="3893757"/>
              <a:ext cx="8098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969DF2-3628-485E-94FC-7592B0815AC3}"/>
                </a:ext>
              </a:extLst>
            </p:cNvPr>
            <p:cNvSpPr txBox="1"/>
            <p:nvPr/>
          </p:nvSpPr>
          <p:spPr>
            <a:xfrm rot="3653651">
              <a:off x="5257123" y="3902905"/>
              <a:ext cx="671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6977B8-7A59-4A44-95F5-91BFDE66DD9E}"/>
                </a:ext>
              </a:extLst>
            </p:cNvPr>
            <p:cNvSpPr txBox="1"/>
            <p:nvPr/>
          </p:nvSpPr>
          <p:spPr>
            <a:xfrm rot="3653651">
              <a:off x="4370369" y="3893754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B805E5-F0D1-4F06-8BAB-FA4A1F2C6BB6}"/>
                </a:ext>
              </a:extLst>
            </p:cNvPr>
            <p:cNvSpPr/>
            <p:nvPr/>
          </p:nvSpPr>
          <p:spPr>
            <a:xfrm>
              <a:off x="3095182" y="2136598"/>
              <a:ext cx="20790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Place Value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4C9D88-C4A7-46D1-A0CD-03A821C53DD6}"/>
                </a:ext>
              </a:extLst>
            </p:cNvPr>
            <p:cNvSpPr txBox="1"/>
            <p:nvPr/>
          </p:nvSpPr>
          <p:spPr>
            <a:xfrm rot="3653651">
              <a:off x="1704602" y="4006161"/>
              <a:ext cx="12266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10000</a:t>
              </a:r>
            </a:p>
          </p:txBody>
        </p:sp>
      </p:grpSp>
      <p:sp>
        <p:nvSpPr>
          <p:cNvPr id="17" name="Curved Down Arrow 28">
            <a:extLst>
              <a:ext uri="{FF2B5EF4-FFF2-40B4-BE49-F238E27FC236}">
                <a16:creationId xmlns:a16="http://schemas.microsoft.com/office/drawing/2014/main" id="{4269D3B7-8E8E-4D2F-8E01-5BBD34322EDB}"/>
              </a:ext>
            </a:extLst>
          </p:cNvPr>
          <p:cNvSpPr/>
          <p:nvPr/>
        </p:nvSpPr>
        <p:spPr>
          <a:xfrm flipH="1">
            <a:off x="4534096" y="2824316"/>
            <a:ext cx="739543" cy="5618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Curved Down Arrow 29">
            <a:extLst>
              <a:ext uri="{FF2B5EF4-FFF2-40B4-BE49-F238E27FC236}">
                <a16:creationId xmlns:a16="http://schemas.microsoft.com/office/drawing/2014/main" id="{D2CD8185-3C1F-4B08-9F2E-20BB671E7437}"/>
              </a:ext>
            </a:extLst>
          </p:cNvPr>
          <p:cNvSpPr/>
          <p:nvPr/>
        </p:nvSpPr>
        <p:spPr>
          <a:xfrm flipH="1">
            <a:off x="3719691" y="2824317"/>
            <a:ext cx="739543" cy="5618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Curved Down Arrow 33">
            <a:extLst>
              <a:ext uri="{FF2B5EF4-FFF2-40B4-BE49-F238E27FC236}">
                <a16:creationId xmlns:a16="http://schemas.microsoft.com/office/drawing/2014/main" id="{A6CE7FB0-69D5-47F3-A3DC-3BB4B4EF1857}"/>
              </a:ext>
            </a:extLst>
          </p:cNvPr>
          <p:cNvSpPr/>
          <p:nvPr/>
        </p:nvSpPr>
        <p:spPr>
          <a:xfrm flipH="1">
            <a:off x="2866389" y="2824602"/>
            <a:ext cx="739543" cy="5618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81655-4F22-469D-8C58-FB63FBF8FE33}"/>
              </a:ext>
            </a:extLst>
          </p:cNvPr>
          <p:cNvSpPr txBox="1"/>
          <p:nvPr/>
        </p:nvSpPr>
        <p:spPr>
          <a:xfrm>
            <a:off x="6534816" y="2262513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X 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D43261-11A9-44CD-B429-1E8537907961}"/>
              </a:ext>
            </a:extLst>
          </p:cNvPr>
          <p:cNvSpPr txBox="1"/>
          <p:nvPr/>
        </p:nvSpPr>
        <p:spPr>
          <a:xfrm>
            <a:off x="7823862" y="2928780"/>
            <a:ext cx="393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Because it’s Base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256768-4E4F-4574-B62D-73DCC55E347F}"/>
              </a:ext>
            </a:extLst>
          </p:cNvPr>
          <p:cNvSpPr txBox="1"/>
          <p:nvPr/>
        </p:nvSpPr>
        <p:spPr>
          <a:xfrm>
            <a:off x="7795020" y="2262512"/>
            <a:ext cx="1250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Why?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7C8141-3855-444D-A0F4-35B50DC94780}"/>
              </a:ext>
            </a:extLst>
          </p:cNvPr>
          <p:cNvCxnSpPr>
            <a:cxnSpLocks/>
          </p:cNvCxnSpPr>
          <p:nvPr/>
        </p:nvCxnSpPr>
        <p:spPr>
          <a:xfrm flipH="1">
            <a:off x="9426888" y="4582855"/>
            <a:ext cx="991823" cy="3584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AFC562-FB3B-4D48-9BE8-FA6DBC269933}"/>
              </a:ext>
            </a:extLst>
          </p:cNvPr>
          <p:cNvCxnSpPr>
            <a:cxnSpLocks/>
          </p:cNvCxnSpPr>
          <p:nvPr/>
        </p:nvCxnSpPr>
        <p:spPr>
          <a:xfrm flipH="1">
            <a:off x="10032594" y="4608944"/>
            <a:ext cx="420852" cy="242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E7AD25A-A2EA-4036-B5CE-74445FCA29D9}"/>
              </a:ext>
            </a:extLst>
          </p:cNvPr>
          <p:cNvSpPr txBox="1"/>
          <p:nvPr/>
        </p:nvSpPr>
        <p:spPr>
          <a:xfrm>
            <a:off x="1587939" y="5626901"/>
            <a:ext cx="6680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Only Allowed One Digit Per Place Value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434EC2-E967-4C9E-B038-1D4BEA8BB515}"/>
              </a:ext>
            </a:extLst>
          </p:cNvPr>
          <p:cNvCxnSpPr/>
          <p:nvPr/>
        </p:nvCxnSpPr>
        <p:spPr>
          <a:xfrm flipV="1">
            <a:off x="8268614" y="5426850"/>
            <a:ext cx="635994" cy="4924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846CC9A-8683-445A-9DDD-1DFC18690A45}"/>
              </a:ext>
            </a:extLst>
          </p:cNvPr>
          <p:cNvSpPr txBox="1"/>
          <p:nvPr/>
        </p:nvSpPr>
        <p:spPr>
          <a:xfrm>
            <a:off x="468765" y="1397687"/>
            <a:ext cx="94151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How Do You move from one Place Value to the next?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4848FC-73B6-4293-B42D-E20217F3082F}"/>
              </a:ext>
            </a:extLst>
          </p:cNvPr>
          <p:cNvSpPr txBox="1"/>
          <p:nvPr/>
        </p:nvSpPr>
        <p:spPr>
          <a:xfrm>
            <a:off x="469272" y="4865880"/>
            <a:ext cx="82516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What Digits are allowed for each Place Value?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8E9E79-B703-49EC-9DDD-540EBADC22A5}"/>
              </a:ext>
            </a:extLst>
          </p:cNvPr>
          <p:cNvSpPr/>
          <p:nvPr/>
        </p:nvSpPr>
        <p:spPr>
          <a:xfrm>
            <a:off x="10374650" y="4591115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(10 Digits)</a:t>
            </a:r>
            <a:endParaRPr lang="en-US" sz="4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7971AE-A57F-45C9-865E-B8D2AEAF34FC}"/>
              </a:ext>
            </a:extLst>
          </p:cNvPr>
          <p:cNvSpPr txBox="1"/>
          <p:nvPr/>
        </p:nvSpPr>
        <p:spPr>
          <a:xfrm>
            <a:off x="9745564" y="47515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3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E19E98-3F73-4BCC-B0EB-61C25B227197}"/>
              </a:ext>
            </a:extLst>
          </p:cNvPr>
          <p:cNvSpPr txBox="1"/>
          <p:nvPr/>
        </p:nvSpPr>
        <p:spPr>
          <a:xfrm>
            <a:off x="8912905" y="47588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9</a:t>
            </a:r>
            <a:endParaRPr lang="en-US" sz="500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175A8E-96D3-4219-A2CC-AAF448CA0F14}"/>
              </a:ext>
            </a:extLst>
          </p:cNvPr>
          <p:cNvCxnSpPr/>
          <p:nvPr/>
        </p:nvCxnSpPr>
        <p:spPr>
          <a:xfrm flipH="1">
            <a:off x="5577550" y="2672031"/>
            <a:ext cx="853301" cy="308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0D0938C-CA3C-4F19-9DCA-B272F602946B}"/>
              </a:ext>
            </a:extLst>
          </p:cNvPr>
          <p:cNvSpPr txBox="1"/>
          <p:nvPr/>
        </p:nvSpPr>
        <p:spPr>
          <a:xfrm>
            <a:off x="11858779" y="0"/>
            <a:ext cx="36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FECB22-CAF9-4F0C-9578-A1D97C3DE582}"/>
              </a:ext>
            </a:extLst>
          </p:cNvPr>
          <p:cNvSpPr txBox="1"/>
          <p:nvPr/>
        </p:nvSpPr>
        <p:spPr>
          <a:xfrm>
            <a:off x="9657060" y="4056851"/>
            <a:ext cx="383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\</a:t>
            </a:r>
          </a:p>
        </p:txBody>
      </p:sp>
      <p:sp>
        <p:nvSpPr>
          <p:cNvPr id="37" name="Curved Down Arrow 28">
            <a:extLst>
              <a:ext uri="{FF2B5EF4-FFF2-40B4-BE49-F238E27FC236}">
                <a16:creationId xmlns:a16="http://schemas.microsoft.com/office/drawing/2014/main" id="{3DBFD982-13E2-46DC-9C8E-86E76EDF492C}"/>
              </a:ext>
            </a:extLst>
          </p:cNvPr>
          <p:cNvSpPr/>
          <p:nvPr/>
        </p:nvSpPr>
        <p:spPr>
          <a:xfrm flipH="1">
            <a:off x="9082427" y="3861307"/>
            <a:ext cx="739543" cy="3079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059602-5929-4BD4-BDF4-8DBF835ED442}"/>
              </a:ext>
            </a:extLst>
          </p:cNvPr>
          <p:cNvSpPr txBox="1"/>
          <p:nvPr/>
        </p:nvSpPr>
        <p:spPr>
          <a:xfrm>
            <a:off x="8950226" y="407458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</a:t>
            </a:r>
            <a:endParaRPr lang="en-US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8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  <p:bldP spid="29" grpId="0"/>
      <p:bldP spid="30" grpId="0"/>
      <p:bldP spid="31" grpId="0"/>
      <p:bldP spid="32" grpId="0"/>
      <p:bldP spid="35" grpId="0"/>
      <p:bldP spid="37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4296-B196-4D8D-AE75-A39A27AF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Figuring Out Other Base Number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11828-75B1-4DF4-A97C-C39832442512}"/>
              </a:ext>
            </a:extLst>
          </p:cNvPr>
          <p:cNvSpPr txBox="1">
            <a:spLocks/>
          </p:cNvSpPr>
          <p:nvPr/>
        </p:nvSpPr>
        <p:spPr>
          <a:xfrm>
            <a:off x="469783" y="1457326"/>
            <a:ext cx="10313566" cy="471963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Base 16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Base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E5EB6-B394-4EFE-9BED-5011104C15D8}"/>
              </a:ext>
            </a:extLst>
          </p:cNvPr>
          <p:cNvSpPr txBox="1"/>
          <p:nvPr/>
        </p:nvSpPr>
        <p:spPr>
          <a:xfrm>
            <a:off x="7933272" y="4827094"/>
            <a:ext cx="779701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P.V.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918CA-F337-4764-A25F-399D5C7FE83F}"/>
              </a:ext>
            </a:extLst>
          </p:cNvPr>
          <p:cNvSpPr txBox="1"/>
          <p:nvPr/>
        </p:nvSpPr>
        <p:spPr>
          <a:xfrm>
            <a:off x="7965742" y="5307834"/>
            <a:ext cx="702436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x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4B0DC-0556-45CC-8F30-F38254B65B76}"/>
              </a:ext>
            </a:extLst>
          </p:cNvPr>
          <p:cNvSpPr txBox="1"/>
          <p:nvPr/>
        </p:nvSpPr>
        <p:spPr>
          <a:xfrm>
            <a:off x="6938816" y="2696106"/>
            <a:ext cx="39305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7A223-7F8F-42E7-97C2-60C3A17125A8}"/>
              </a:ext>
            </a:extLst>
          </p:cNvPr>
          <p:cNvSpPr txBox="1"/>
          <p:nvPr/>
        </p:nvSpPr>
        <p:spPr>
          <a:xfrm>
            <a:off x="7846378" y="1898600"/>
            <a:ext cx="779701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P.V.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17CA7-67F3-41AD-84BB-72F6FB465AAC}"/>
              </a:ext>
            </a:extLst>
          </p:cNvPr>
          <p:cNvSpPr txBox="1"/>
          <p:nvPr/>
        </p:nvSpPr>
        <p:spPr>
          <a:xfrm>
            <a:off x="7878848" y="2379340"/>
            <a:ext cx="702436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x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0FE6F-AB6A-47F2-997B-B114AF738C9E}"/>
              </a:ext>
            </a:extLst>
          </p:cNvPr>
          <p:cNvSpPr txBox="1"/>
          <p:nvPr/>
        </p:nvSpPr>
        <p:spPr>
          <a:xfrm rot="2641590">
            <a:off x="3606443" y="2953792"/>
            <a:ext cx="122661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65536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0AB8E-F81F-46C6-B12F-8699617E4931}"/>
              </a:ext>
            </a:extLst>
          </p:cNvPr>
          <p:cNvSpPr txBox="1"/>
          <p:nvPr/>
        </p:nvSpPr>
        <p:spPr>
          <a:xfrm rot="2641590">
            <a:off x="2677840" y="3125154"/>
            <a:ext cx="164339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1048576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40A0F-8EF9-4D4B-8956-6C974563D718}"/>
              </a:ext>
            </a:extLst>
          </p:cNvPr>
          <p:cNvSpPr txBox="1"/>
          <p:nvPr/>
        </p:nvSpPr>
        <p:spPr>
          <a:xfrm rot="2641590">
            <a:off x="4436346" y="2854787"/>
            <a:ext cx="101822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4096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B52D8A-1DE7-436A-A0A8-9826868D0035}"/>
              </a:ext>
            </a:extLst>
          </p:cNvPr>
          <p:cNvGrpSpPr/>
          <p:nvPr/>
        </p:nvGrpSpPr>
        <p:grpSpPr>
          <a:xfrm>
            <a:off x="774828" y="1324226"/>
            <a:ext cx="6836103" cy="1612406"/>
            <a:chOff x="774828" y="1324226"/>
            <a:chExt cx="6836103" cy="16124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C2B3D2-D487-4413-8635-AF7F7701BDA6}"/>
                </a:ext>
              </a:extLst>
            </p:cNvPr>
            <p:cNvSpPr txBox="1"/>
            <p:nvPr/>
          </p:nvSpPr>
          <p:spPr>
            <a:xfrm>
              <a:off x="774828" y="2197968"/>
              <a:ext cx="6836103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</a:rPr>
                <a:t>    ____   ____   ____   ____   ____   ____ 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D966A96-C7EB-4AA5-997B-721FA4C66366}"/>
                </a:ext>
              </a:extLst>
            </p:cNvPr>
            <p:cNvGrpSpPr/>
            <p:nvPr/>
          </p:nvGrpSpPr>
          <p:grpSpPr>
            <a:xfrm>
              <a:off x="2862126" y="1324226"/>
              <a:ext cx="4187408" cy="1055114"/>
              <a:chOff x="2862126" y="1324226"/>
              <a:chExt cx="4187408" cy="105511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4298B5-8C9E-4AD0-BDE5-AE1D19F5D5B5}"/>
                  </a:ext>
                </a:extLst>
              </p:cNvPr>
              <p:cNvSpPr/>
              <p:nvPr/>
            </p:nvSpPr>
            <p:spPr>
              <a:xfrm>
                <a:off x="2862126" y="1324226"/>
                <a:ext cx="2079031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Place Value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CF5AE34-7151-4A3A-8787-4F59ED2EB03F}"/>
                  </a:ext>
                </a:extLst>
              </p:cNvPr>
              <p:cNvCxnSpPr/>
              <p:nvPr/>
            </p:nvCxnSpPr>
            <p:spPr>
              <a:xfrm>
                <a:off x="4747768" y="1901939"/>
                <a:ext cx="664267" cy="475952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019BD04-C793-44C6-99AC-BF2986C19ED8}"/>
                  </a:ext>
                </a:extLst>
              </p:cNvPr>
              <p:cNvCxnSpPr/>
              <p:nvPr/>
            </p:nvCxnSpPr>
            <p:spPr>
              <a:xfrm>
                <a:off x="4406428" y="1995863"/>
                <a:ext cx="212031" cy="377101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41D7CFF3-3209-4343-98AE-608117CF5866}"/>
                  </a:ext>
                </a:extLst>
              </p:cNvPr>
              <p:cNvCxnSpPr/>
              <p:nvPr/>
            </p:nvCxnSpPr>
            <p:spPr>
              <a:xfrm flipH="1">
                <a:off x="3264381" y="1893453"/>
                <a:ext cx="174641" cy="485887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6916F28-83C3-4079-9718-F0D94E0247B4}"/>
                  </a:ext>
                </a:extLst>
              </p:cNvPr>
              <p:cNvCxnSpPr/>
              <p:nvPr/>
            </p:nvCxnSpPr>
            <p:spPr>
              <a:xfrm>
                <a:off x="3829211" y="1947854"/>
                <a:ext cx="102721" cy="412368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09A51B3E-89F1-486C-9BE2-BABF7BB5F868}"/>
                  </a:ext>
                </a:extLst>
              </p:cNvPr>
              <p:cNvCxnSpPr/>
              <p:nvPr/>
            </p:nvCxnSpPr>
            <p:spPr>
              <a:xfrm>
                <a:off x="4987351" y="1853719"/>
                <a:ext cx="1221528" cy="452881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6C6A071-8AAA-4498-A56E-2561B502BD35}"/>
                  </a:ext>
                </a:extLst>
              </p:cNvPr>
              <p:cNvCxnSpPr/>
              <p:nvPr/>
            </p:nvCxnSpPr>
            <p:spPr>
              <a:xfrm>
                <a:off x="5176604" y="1714711"/>
                <a:ext cx="1872930" cy="590242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9378F9-AE27-4D2C-8D3F-414980FC5957}"/>
              </a:ext>
            </a:extLst>
          </p:cNvPr>
          <p:cNvGrpSpPr/>
          <p:nvPr/>
        </p:nvGrpSpPr>
        <p:grpSpPr>
          <a:xfrm>
            <a:off x="1104353" y="4252720"/>
            <a:ext cx="6625532" cy="1612406"/>
            <a:chOff x="1104353" y="4252720"/>
            <a:chExt cx="6625532" cy="16124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F7FA8F-96D4-45DE-9712-B9262E6C434C}"/>
                </a:ext>
              </a:extLst>
            </p:cNvPr>
            <p:cNvSpPr txBox="1"/>
            <p:nvPr/>
          </p:nvSpPr>
          <p:spPr>
            <a:xfrm>
              <a:off x="1104353" y="5126462"/>
              <a:ext cx="662553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 ____   ____   ____   ____   ____   ____   ____   ____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A4BE14-8EF2-4787-BAA7-62048696498F}"/>
                </a:ext>
              </a:extLst>
            </p:cNvPr>
            <p:cNvGrpSpPr/>
            <p:nvPr/>
          </p:nvGrpSpPr>
          <p:grpSpPr>
            <a:xfrm>
              <a:off x="1616577" y="4252720"/>
              <a:ext cx="5519851" cy="1055114"/>
              <a:chOff x="1616577" y="4252720"/>
              <a:chExt cx="5519851" cy="1055114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78FC33E-CA58-46F9-920A-0E765052332C}"/>
                  </a:ext>
                </a:extLst>
              </p:cNvPr>
              <p:cNvSpPr/>
              <p:nvPr/>
            </p:nvSpPr>
            <p:spPr>
              <a:xfrm>
                <a:off x="2949020" y="4252720"/>
                <a:ext cx="2079031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Place Value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C73B57BA-686D-4341-90AE-EBAD1DC73769}"/>
                  </a:ext>
                </a:extLst>
              </p:cNvPr>
              <p:cNvCxnSpPr/>
              <p:nvPr/>
            </p:nvCxnSpPr>
            <p:spPr>
              <a:xfrm>
                <a:off x="4834662" y="4830433"/>
                <a:ext cx="664267" cy="475952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96A7B62-1942-4A50-8B4B-2B812A45A5EE}"/>
                  </a:ext>
                </a:extLst>
              </p:cNvPr>
              <p:cNvCxnSpPr/>
              <p:nvPr/>
            </p:nvCxnSpPr>
            <p:spPr>
              <a:xfrm flipH="1">
                <a:off x="2557628" y="4813182"/>
                <a:ext cx="669946" cy="475534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829D763-28E6-483D-A9F3-DB7F4E412853}"/>
                  </a:ext>
                </a:extLst>
              </p:cNvPr>
              <p:cNvCxnSpPr/>
              <p:nvPr/>
            </p:nvCxnSpPr>
            <p:spPr>
              <a:xfrm>
                <a:off x="4493322" y="4924357"/>
                <a:ext cx="212031" cy="377101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962B9AB-9C8F-4C4C-9636-C9B5E857A1A4}"/>
                  </a:ext>
                </a:extLst>
              </p:cNvPr>
              <p:cNvCxnSpPr/>
              <p:nvPr/>
            </p:nvCxnSpPr>
            <p:spPr>
              <a:xfrm flipH="1">
                <a:off x="3351275" y="4821947"/>
                <a:ext cx="174641" cy="485887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C8E2CAE7-C019-46AA-82CB-9B466D299BB0}"/>
                  </a:ext>
                </a:extLst>
              </p:cNvPr>
              <p:cNvCxnSpPr/>
              <p:nvPr/>
            </p:nvCxnSpPr>
            <p:spPr>
              <a:xfrm>
                <a:off x="3916105" y="4876348"/>
                <a:ext cx="102721" cy="412368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1FC60D45-C336-47B4-BDC3-7A9B75D7D335}"/>
                  </a:ext>
                </a:extLst>
              </p:cNvPr>
              <p:cNvCxnSpPr/>
              <p:nvPr/>
            </p:nvCxnSpPr>
            <p:spPr>
              <a:xfrm>
                <a:off x="5074245" y="4790576"/>
                <a:ext cx="1221528" cy="452881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A8D6C3EC-6FCC-4A7D-AFEF-D68AA44B7D75}"/>
                  </a:ext>
                </a:extLst>
              </p:cNvPr>
              <p:cNvCxnSpPr/>
              <p:nvPr/>
            </p:nvCxnSpPr>
            <p:spPr>
              <a:xfrm>
                <a:off x="5263498" y="4651568"/>
                <a:ext cx="1872930" cy="590242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33059AE-6B47-476B-8F55-AA07B9C875CC}"/>
                  </a:ext>
                </a:extLst>
              </p:cNvPr>
              <p:cNvCxnSpPr/>
              <p:nvPr/>
            </p:nvCxnSpPr>
            <p:spPr>
              <a:xfrm flipH="1">
                <a:off x="1616577" y="4671762"/>
                <a:ext cx="1331975" cy="535106"/>
              </a:xfrm>
              <a:prstGeom prst="straightConnector1">
                <a:avLst/>
              </a:prstGeom>
              <a:ln w="3810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86D0039-6F22-407B-89B0-02AAF81F37A3}"/>
              </a:ext>
            </a:extLst>
          </p:cNvPr>
          <p:cNvSpPr txBox="1"/>
          <p:nvPr/>
        </p:nvSpPr>
        <p:spPr>
          <a:xfrm rot="2641590">
            <a:off x="5265817" y="2823158"/>
            <a:ext cx="80983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256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2495B9-9663-4588-B50B-9FC584CD98B9}"/>
              </a:ext>
            </a:extLst>
          </p:cNvPr>
          <p:cNvSpPr/>
          <p:nvPr/>
        </p:nvSpPr>
        <p:spPr>
          <a:xfrm>
            <a:off x="5823041" y="1175691"/>
            <a:ext cx="607262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2800" dirty="0"/>
              <a:t>16 Digits = F,E,D,C,B,A,9,8,7,6,5,4,3,2,1,0</a:t>
            </a:r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35FBF8-1BA9-41C2-80F5-311057BC23CA}"/>
              </a:ext>
            </a:extLst>
          </p:cNvPr>
          <p:cNvSpPr/>
          <p:nvPr/>
        </p:nvSpPr>
        <p:spPr>
          <a:xfrm>
            <a:off x="7411051" y="4178817"/>
            <a:ext cx="206178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2800" dirty="0"/>
              <a:t>2 Digits = 1,0</a:t>
            </a:r>
            <a:endParaRPr lang="en-US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9685B5-D9C2-431D-AC38-19462A549BFB}"/>
              </a:ext>
            </a:extLst>
          </p:cNvPr>
          <p:cNvSpPr txBox="1"/>
          <p:nvPr/>
        </p:nvSpPr>
        <p:spPr>
          <a:xfrm rot="2641590">
            <a:off x="6186190" y="2753690"/>
            <a:ext cx="60144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45A05D-6ECE-4F04-8F2A-9A24BD17FF99}"/>
              </a:ext>
            </a:extLst>
          </p:cNvPr>
          <p:cNvSpPr/>
          <p:nvPr/>
        </p:nvSpPr>
        <p:spPr>
          <a:xfrm>
            <a:off x="7974557" y="2413279"/>
            <a:ext cx="619767" cy="4950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32B056-29BA-47A4-A52C-97F7879D895A}"/>
              </a:ext>
            </a:extLst>
          </p:cNvPr>
          <p:cNvSpPr/>
          <p:nvPr/>
        </p:nvSpPr>
        <p:spPr>
          <a:xfrm>
            <a:off x="8007076" y="5391793"/>
            <a:ext cx="619767" cy="49503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29E410-AB9B-4C52-8365-720C7122317F}"/>
              </a:ext>
            </a:extLst>
          </p:cNvPr>
          <p:cNvSpPr txBox="1"/>
          <p:nvPr/>
        </p:nvSpPr>
        <p:spPr>
          <a:xfrm>
            <a:off x="1994816" y="2511440"/>
            <a:ext cx="6659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</a:rPr>
              <a:t>…</a:t>
            </a:r>
            <a:r>
              <a:rPr lang="en-US" sz="3200" dirty="0">
                <a:solidFill>
                  <a:schemeClr val="bg1"/>
                </a:solidFill>
              </a:rPr>
              <a:t>                                               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11E169-C8FA-40D7-A7A1-56EBECE012FA}"/>
              </a:ext>
            </a:extLst>
          </p:cNvPr>
          <p:cNvSpPr txBox="1"/>
          <p:nvPr/>
        </p:nvSpPr>
        <p:spPr>
          <a:xfrm>
            <a:off x="7891888" y="2377396"/>
            <a:ext cx="957313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x 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E3C25F-5226-4D37-8C58-0BD6D1CFAE0D}"/>
              </a:ext>
            </a:extLst>
          </p:cNvPr>
          <p:cNvSpPr txBox="1"/>
          <p:nvPr/>
        </p:nvSpPr>
        <p:spPr>
          <a:xfrm>
            <a:off x="7965742" y="5316146"/>
            <a:ext cx="723275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x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3D1E7B-A2B2-4B03-97D9-6B1D809E52D5}"/>
              </a:ext>
            </a:extLst>
          </p:cNvPr>
          <p:cNvSpPr txBox="1"/>
          <p:nvPr/>
        </p:nvSpPr>
        <p:spPr>
          <a:xfrm>
            <a:off x="11759276" y="24758"/>
            <a:ext cx="4419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556AC6-0328-4048-B619-0C3EE0807398}"/>
              </a:ext>
            </a:extLst>
          </p:cNvPr>
          <p:cNvSpPr txBox="1"/>
          <p:nvPr/>
        </p:nvSpPr>
        <p:spPr>
          <a:xfrm>
            <a:off x="-52796" y="5420675"/>
            <a:ext cx="7560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</a:rPr>
              <a:t>??… </a:t>
            </a:r>
            <a:r>
              <a:rPr lang="en-US" sz="3200" dirty="0">
                <a:solidFill>
                  <a:schemeClr val="bg1"/>
                </a:solidFill>
              </a:rPr>
              <a:t> 128    64    32     16      8      4       2      1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F10581-09F5-4B2E-B02C-0B2E0E5BC4C6}"/>
              </a:ext>
            </a:extLst>
          </p:cNvPr>
          <p:cNvSpPr/>
          <p:nvPr/>
        </p:nvSpPr>
        <p:spPr>
          <a:xfrm>
            <a:off x="52109" y="5391793"/>
            <a:ext cx="985184" cy="663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2AD017-907A-4157-878C-32E9FF37F0F6}"/>
              </a:ext>
            </a:extLst>
          </p:cNvPr>
          <p:cNvSpPr txBox="1"/>
          <p:nvPr/>
        </p:nvSpPr>
        <p:spPr>
          <a:xfrm>
            <a:off x="278281" y="5007578"/>
            <a:ext cx="809837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___</a:t>
            </a:r>
          </a:p>
          <a:p>
            <a:endParaRPr lang="en-US" sz="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256</a:t>
            </a:r>
          </a:p>
        </p:txBody>
      </p:sp>
    </p:spTree>
    <p:extLst>
      <p:ext uri="{BB962C8B-B14F-4D97-AF65-F5344CB8AC3E}">
        <p14:creationId xmlns:p14="http://schemas.microsoft.com/office/powerpoint/2010/main" val="30990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/>
      <p:bldP spid="11" grpId="0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 animBg="1"/>
      <p:bldP spid="45" grpId="0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155C2C-C7A4-4E61-B6E6-7DC4BB51C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lesson is designed to introduce you to the Binary (base 2) number system.  Binary is used in all modern computer systems and logical operations</a:t>
            </a:r>
          </a:p>
          <a:p>
            <a:r>
              <a:rPr lang="en-US" dirty="0"/>
              <a:t>You learn how to convert numbers from the Decimal (base 10) to Binary (base 2).  </a:t>
            </a:r>
          </a:p>
          <a:p>
            <a:r>
              <a:rPr lang="en-US" dirty="0"/>
              <a:t>You will also learn how to add and multiply in Binary.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A14534-F423-4E0A-ADE0-FFBCEE1E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&amp; Introduction</a:t>
            </a:r>
          </a:p>
        </p:txBody>
      </p:sp>
    </p:spTree>
    <p:extLst>
      <p:ext uri="{BB962C8B-B14F-4D97-AF65-F5344CB8AC3E}">
        <p14:creationId xmlns:p14="http://schemas.microsoft.com/office/powerpoint/2010/main" val="297673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E2EA-EDDC-4004-9713-397824B3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2 Number System - Place 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653E-5259-4FC9-94C0-A11F14FC275D}"/>
              </a:ext>
            </a:extLst>
          </p:cNvPr>
          <p:cNvSpPr txBox="1"/>
          <p:nvPr/>
        </p:nvSpPr>
        <p:spPr>
          <a:xfrm>
            <a:off x="1221330" y="3462098"/>
            <a:ext cx="66255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____   ____   ____   ____   ____   ____   ____   ____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19E938-E5BC-4B50-80CA-B74B3F04FD7D}"/>
              </a:ext>
            </a:extLst>
          </p:cNvPr>
          <p:cNvSpPr/>
          <p:nvPr/>
        </p:nvSpPr>
        <p:spPr>
          <a:xfrm>
            <a:off x="7310684" y="2739112"/>
            <a:ext cx="2239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Place Values</a:t>
            </a:r>
          </a:p>
        </p:txBody>
      </p:sp>
      <p:sp>
        <p:nvSpPr>
          <p:cNvPr id="5" name="Curved Down Arrow 28">
            <a:extLst>
              <a:ext uri="{FF2B5EF4-FFF2-40B4-BE49-F238E27FC236}">
                <a16:creationId xmlns:a16="http://schemas.microsoft.com/office/drawing/2014/main" id="{D9B3371E-0D42-44D9-B336-95ABCEA9FC5A}"/>
              </a:ext>
            </a:extLst>
          </p:cNvPr>
          <p:cNvSpPr/>
          <p:nvPr/>
        </p:nvSpPr>
        <p:spPr>
          <a:xfrm flipH="1">
            <a:off x="6682493" y="3120127"/>
            <a:ext cx="739543" cy="5618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urved Down Arrow 29">
            <a:extLst>
              <a:ext uri="{FF2B5EF4-FFF2-40B4-BE49-F238E27FC236}">
                <a16:creationId xmlns:a16="http://schemas.microsoft.com/office/drawing/2014/main" id="{DDA2D9FE-E2AA-4C91-9E8C-A87AD8EF94BC}"/>
              </a:ext>
            </a:extLst>
          </p:cNvPr>
          <p:cNvSpPr/>
          <p:nvPr/>
        </p:nvSpPr>
        <p:spPr>
          <a:xfrm flipH="1">
            <a:off x="5868088" y="3120128"/>
            <a:ext cx="739543" cy="5618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urved Down Arrow 33">
            <a:extLst>
              <a:ext uri="{FF2B5EF4-FFF2-40B4-BE49-F238E27FC236}">
                <a16:creationId xmlns:a16="http://schemas.microsoft.com/office/drawing/2014/main" id="{A7232393-9674-4812-9B14-00A83C8E33FC}"/>
              </a:ext>
            </a:extLst>
          </p:cNvPr>
          <p:cNvSpPr/>
          <p:nvPr/>
        </p:nvSpPr>
        <p:spPr>
          <a:xfrm flipH="1">
            <a:off x="5014786" y="3120413"/>
            <a:ext cx="739543" cy="5618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4E7EE-A5B1-4901-BF60-DC7F9F5F0A17}"/>
              </a:ext>
            </a:extLst>
          </p:cNvPr>
          <p:cNvSpPr txBox="1"/>
          <p:nvPr/>
        </p:nvSpPr>
        <p:spPr>
          <a:xfrm>
            <a:off x="205020" y="5050784"/>
            <a:ext cx="1180201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You Use The Same Rules As Decimal (Base 10)… Just In Binary (Base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ED0A1-E26A-4927-8079-7EC9FDD6604A}"/>
              </a:ext>
            </a:extLst>
          </p:cNvPr>
          <p:cNvSpPr txBox="1"/>
          <p:nvPr/>
        </p:nvSpPr>
        <p:spPr>
          <a:xfrm>
            <a:off x="468765" y="1397687"/>
            <a:ext cx="941514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How Do You move from one Place Value to the next?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 Other Words, How Do You Count In Binary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5DBF1-98BF-463F-B93D-4EE56A44DE3C}"/>
              </a:ext>
            </a:extLst>
          </p:cNvPr>
          <p:cNvSpPr txBox="1"/>
          <p:nvPr/>
        </p:nvSpPr>
        <p:spPr>
          <a:xfrm>
            <a:off x="586760" y="3756311"/>
            <a:ext cx="7037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</a:rPr>
              <a:t>… </a:t>
            </a:r>
            <a:r>
              <a:rPr lang="en-US" sz="3200" dirty="0">
                <a:solidFill>
                  <a:schemeClr val="bg1"/>
                </a:solidFill>
              </a:rPr>
              <a:t> 128    64    32     16      8      4       2      1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C5D2F-001B-4DA6-A0E3-EC290D7F4D38}"/>
              </a:ext>
            </a:extLst>
          </p:cNvPr>
          <p:cNvSpPr txBox="1"/>
          <p:nvPr/>
        </p:nvSpPr>
        <p:spPr>
          <a:xfrm>
            <a:off x="11848406" y="0"/>
            <a:ext cx="36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A1</a:t>
            </a:r>
          </a:p>
        </p:txBody>
      </p:sp>
    </p:spTree>
    <p:extLst>
      <p:ext uri="{BB962C8B-B14F-4D97-AF65-F5344CB8AC3E}">
        <p14:creationId xmlns:p14="http://schemas.microsoft.com/office/powerpoint/2010/main" val="12129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B2AD-C2DC-4EA8-8242-51893C95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F30CA-6093-44CA-AB33-83A14DA7BAF7}"/>
              </a:ext>
            </a:extLst>
          </p:cNvPr>
          <p:cNvSpPr txBox="1">
            <a:spLocks/>
          </p:cNvSpPr>
          <p:nvPr/>
        </p:nvSpPr>
        <p:spPr>
          <a:xfrm>
            <a:off x="469783" y="1130394"/>
            <a:ext cx="10641562" cy="4719638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Remember Binary Numbers are made of </a:t>
            </a:r>
            <a:r>
              <a:rPr lang="en-US" sz="4800" b="1" dirty="0"/>
              <a:t>0</a:t>
            </a:r>
            <a:r>
              <a:rPr lang="en-US" sz="3600" dirty="0"/>
              <a:t>s and </a:t>
            </a:r>
            <a:r>
              <a:rPr lang="en-US" sz="4800" b="1" dirty="0"/>
              <a:t>1</a:t>
            </a:r>
            <a:r>
              <a:rPr lang="en-US" sz="3600" dirty="0"/>
              <a:t>s</a:t>
            </a:r>
          </a:p>
          <a:p>
            <a:r>
              <a:rPr lang="en-US" sz="3600" dirty="0"/>
              <a:t>Here Is An Example Of A Binary Number:  </a:t>
            </a:r>
            <a:r>
              <a:rPr lang="en-US" sz="4800" b="1" dirty="0"/>
              <a:t>101011</a:t>
            </a:r>
            <a:endParaRPr lang="en-US" sz="3200" b="1" dirty="0"/>
          </a:p>
          <a:p>
            <a:pPr lvl="1"/>
            <a:r>
              <a:rPr lang="en-US" sz="3200" dirty="0"/>
              <a:t>Binary Number can only be made from the Digits </a:t>
            </a:r>
            <a:r>
              <a:rPr lang="en-US" sz="3200" b="1" dirty="0"/>
              <a:t>0-1</a:t>
            </a:r>
          </a:p>
          <a:p>
            <a:pPr lvl="1"/>
            <a:r>
              <a:rPr lang="en-US" sz="3200" dirty="0"/>
              <a:t>There is no </a:t>
            </a:r>
            <a:r>
              <a:rPr lang="en-US" sz="3200" b="1" dirty="0"/>
              <a:t>2,3,4,5,6,7,8</a:t>
            </a:r>
            <a:r>
              <a:rPr lang="en-US" sz="3200" dirty="0"/>
              <a:t> or </a:t>
            </a:r>
            <a:r>
              <a:rPr lang="en-US" sz="3200" b="1" dirty="0"/>
              <a:t>9</a:t>
            </a:r>
            <a:r>
              <a:rPr lang="en-US" sz="3200" dirty="0"/>
              <a:t> in Binary</a:t>
            </a:r>
          </a:p>
          <a:p>
            <a:r>
              <a:rPr lang="en-US" sz="3600" dirty="0"/>
              <a:t>Lets Start Counting…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736B73-BC25-40B9-9AC3-B2ED4025F843}"/>
              </a:ext>
            </a:extLst>
          </p:cNvPr>
          <p:cNvSpPr/>
          <p:nvPr/>
        </p:nvSpPr>
        <p:spPr>
          <a:xfrm>
            <a:off x="953366" y="4361064"/>
            <a:ext cx="6273897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Start with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Then count to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Then ??  There is not symbol for 2</a:t>
            </a:r>
          </a:p>
        </p:txBody>
      </p:sp>
      <p:pic>
        <p:nvPicPr>
          <p:cNvPr id="5" name="binary43_slow">
            <a:hlinkClick r:id="" action="ppaction://media"/>
            <a:extLst>
              <a:ext uri="{FF2B5EF4-FFF2-40B4-BE49-F238E27FC236}">
                <a16:creationId xmlns:a16="http://schemas.microsoft.com/office/drawing/2014/main" id="{AA642940-7478-4C38-860C-22D581C565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7032" y="3428999"/>
            <a:ext cx="4464859" cy="2509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8341AC-27FD-43B4-A350-54518F44680D}"/>
              </a:ext>
            </a:extLst>
          </p:cNvPr>
          <p:cNvSpPr txBox="1"/>
          <p:nvPr/>
        </p:nvSpPr>
        <p:spPr>
          <a:xfrm>
            <a:off x="11831782" y="61705"/>
            <a:ext cx="36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7B23C-F3F5-44B8-8206-06DAEC6A1444}"/>
              </a:ext>
            </a:extLst>
          </p:cNvPr>
          <p:cNvSpPr/>
          <p:nvPr/>
        </p:nvSpPr>
        <p:spPr>
          <a:xfrm>
            <a:off x="7984938" y="6027257"/>
            <a:ext cx="2239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Place Values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366F6C8-EBBE-43C9-B989-CFB2ED23E18A}"/>
              </a:ext>
            </a:extLst>
          </p:cNvPr>
          <p:cNvSpPr/>
          <p:nvPr/>
        </p:nvSpPr>
        <p:spPr>
          <a:xfrm rot="19489288">
            <a:off x="7069589" y="6088271"/>
            <a:ext cx="443220" cy="1394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232B2-2B14-46C6-B321-C527AAC82309}"/>
              </a:ext>
            </a:extLst>
          </p:cNvPr>
          <p:cNvSpPr txBox="1"/>
          <p:nvPr/>
        </p:nvSpPr>
        <p:spPr>
          <a:xfrm>
            <a:off x="6786546" y="6242700"/>
            <a:ext cx="56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5656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33463"/>
            <a:ext cx="10313988" cy="51435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Binary is as easy as 01, 10, 11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Convert the Following Binary Numbers: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237520" y="299545"/>
            <a:ext cx="3263230" cy="751384"/>
            <a:chOff x="4922984" y="852263"/>
            <a:chExt cx="3263230" cy="751384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922984" y="1356548"/>
              <a:ext cx="257352" cy="2470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070874" y="852263"/>
              <a:ext cx="31153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Computer Humor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02855" y="4069372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1x2 + 1x1 = 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2855" y="4648949"/>
            <a:ext cx="4589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1x8 + 0x4 + 1x2 + 1x1 = 11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2855" y="5239353"/>
            <a:ext cx="579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1x16 + 0x8 + 1x4 + 0x2 + 1x1 = 21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89055" y="4043886"/>
            <a:ext cx="2016898" cy="2334333"/>
            <a:chOff x="923559" y="3273458"/>
            <a:chExt cx="2016898" cy="2334333"/>
          </a:xfrm>
        </p:grpSpPr>
        <p:sp>
          <p:nvSpPr>
            <p:cNvPr id="12" name="TextBox 11"/>
            <p:cNvSpPr txBox="1"/>
            <p:nvPr/>
          </p:nvSpPr>
          <p:spPr>
            <a:xfrm>
              <a:off x="1340339" y="3273458"/>
              <a:ext cx="16001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</a:rPr>
                <a:t>0011</a:t>
              </a:r>
              <a:r>
                <a:rPr lang="en-US" sz="3200" dirty="0">
                  <a:solidFill>
                    <a:schemeClr val="bg1"/>
                  </a:solidFill>
                </a:rPr>
                <a:t> = ?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40339" y="3853035"/>
              <a:ext cx="16001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</a:rPr>
                <a:t>1011</a:t>
              </a:r>
              <a:r>
                <a:rPr lang="en-US" sz="3200" dirty="0">
                  <a:solidFill>
                    <a:schemeClr val="bg1"/>
                  </a:solidFill>
                </a:rPr>
                <a:t> = ?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1949" y="4443439"/>
              <a:ext cx="18085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</a:rPr>
                <a:t>10101</a:t>
              </a:r>
              <a:r>
                <a:rPr lang="en-US" sz="3200" dirty="0">
                  <a:solidFill>
                    <a:schemeClr val="bg1"/>
                  </a:solidFill>
                </a:rPr>
                <a:t> = ?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3559" y="5023016"/>
              <a:ext cx="20168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</a:rPr>
                <a:t>110011</a:t>
              </a:r>
              <a:r>
                <a:rPr lang="en-US" sz="3200" dirty="0">
                  <a:solidFill>
                    <a:schemeClr val="bg1"/>
                  </a:solidFill>
                </a:rPr>
                <a:t> = 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02855" y="5818930"/>
            <a:ext cx="7000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1x32 + 1x16 + 0x8 + 0x4 + 1x2 + 1x1 = 51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954481" y="620678"/>
            <a:ext cx="4096065" cy="3580368"/>
            <a:chOff x="7827077" y="1029989"/>
            <a:chExt cx="4096065" cy="3580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7077" y="1029989"/>
              <a:ext cx="4029075" cy="3114675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9683811" y="4025582"/>
              <a:ext cx="22393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Place Values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7FE2C0D-78CB-49AD-94CA-8547E08DEDA4}"/>
              </a:ext>
            </a:extLst>
          </p:cNvPr>
          <p:cNvSpPr/>
          <p:nvPr/>
        </p:nvSpPr>
        <p:spPr>
          <a:xfrm>
            <a:off x="8182168" y="4076027"/>
            <a:ext cx="2239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Place 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64509D-74F9-40C3-B12E-245D7AE38DE0}"/>
              </a:ext>
            </a:extLst>
          </p:cNvPr>
          <p:cNvSpPr txBox="1"/>
          <p:nvPr/>
        </p:nvSpPr>
        <p:spPr>
          <a:xfrm>
            <a:off x="1023698" y="2425468"/>
            <a:ext cx="66255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____   ____   ____   ____   ____   ____   ____   ____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F1DA3A-E5B8-4C7E-8A5C-3DDEA33B7CF1}"/>
              </a:ext>
            </a:extLst>
          </p:cNvPr>
          <p:cNvSpPr txBox="1"/>
          <p:nvPr/>
        </p:nvSpPr>
        <p:spPr>
          <a:xfrm>
            <a:off x="296154" y="2719681"/>
            <a:ext cx="7130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</a:rPr>
              <a:t>… </a:t>
            </a:r>
            <a:r>
              <a:rPr lang="en-US" sz="3200" dirty="0">
                <a:solidFill>
                  <a:schemeClr val="bg1"/>
                </a:solidFill>
              </a:rPr>
              <a:t> 128    64    32    16      8      4       2       1</a:t>
            </a:r>
          </a:p>
        </p:txBody>
      </p:sp>
      <p:sp>
        <p:nvSpPr>
          <p:cNvPr id="27" name="Curved Down Arrow 38">
            <a:extLst>
              <a:ext uri="{FF2B5EF4-FFF2-40B4-BE49-F238E27FC236}">
                <a16:creationId xmlns:a16="http://schemas.microsoft.com/office/drawing/2014/main" id="{7463CAC5-A893-435C-972E-C653B17D7D17}"/>
              </a:ext>
            </a:extLst>
          </p:cNvPr>
          <p:cNvSpPr/>
          <p:nvPr/>
        </p:nvSpPr>
        <p:spPr>
          <a:xfrm flipH="1">
            <a:off x="4636964" y="1702616"/>
            <a:ext cx="739543" cy="5618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Curved Down Arrow 39">
            <a:extLst>
              <a:ext uri="{FF2B5EF4-FFF2-40B4-BE49-F238E27FC236}">
                <a16:creationId xmlns:a16="http://schemas.microsoft.com/office/drawing/2014/main" id="{C90DB789-2C2F-435A-BF64-F28A1B4EF552}"/>
              </a:ext>
            </a:extLst>
          </p:cNvPr>
          <p:cNvSpPr/>
          <p:nvPr/>
        </p:nvSpPr>
        <p:spPr>
          <a:xfrm flipH="1">
            <a:off x="5521949" y="1694351"/>
            <a:ext cx="739543" cy="5618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Curved Down Arrow 40">
            <a:extLst>
              <a:ext uri="{FF2B5EF4-FFF2-40B4-BE49-F238E27FC236}">
                <a16:creationId xmlns:a16="http://schemas.microsoft.com/office/drawing/2014/main" id="{DF942F07-D218-4D4B-88C2-B37435B539CA}"/>
              </a:ext>
            </a:extLst>
          </p:cNvPr>
          <p:cNvSpPr/>
          <p:nvPr/>
        </p:nvSpPr>
        <p:spPr>
          <a:xfrm flipH="1">
            <a:off x="3751979" y="1702616"/>
            <a:ext cx="739543" cy="5618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Curved Down Arrow 41">
            <a:extLst>
              <a:ext uri="{FF2B5EF4-FFF2-40B4-BE49-F238E27FC236}">
                <a16:creationId xmlns:a16="http://schemas.microsoft.com/office/drawing/2014/main" id="{E5A484AF-890A-4BAB-8E60-89B13B3D83B1}"/>
              </a:ext>
            </a:extLst>
          </p:cNvPr>
          <p:cNvSpPr/>
          <p:nvPr/>
        </p:nvSpPr>
        <p:spPr>
          <a:xfrm flipH="1">
            <a:off x="2866994" y="1702616"/>
            <a:ext cx="739543" cy="5618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Curved Down Arrow 42">
            <a:extLst>
              <a:ext uri="{FF2B5EF4-FFF2-40B4-BE49-F238E27FC236}">
                <a16:creationId xmlns:a16="http://schemas.microsoft.com/office/drawing/2014/main" id="{91FEDF37-FCB7-4440-94D0-B09A26A65415}"/>
              </a:ext>
            </a:extLst>
          </p:cNvPr>
          <p:cNvSpPr/>
          <p:nvPr/>
        </p:nvSpPr>
        <p:spPr>
          <a:xfrm flipH="1">
            <a:off x="6406934" y="1702638"/>
            <a:ext cx="739543" cy="5618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6D4237-7289-4F43-B49D-E328A0846B68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7305262" y="3504806"/>
            <a:ext cx="876906" cy="8636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28313" y="4069372"/>
            <a:ext cx="277640" cy="584775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8313" y="4648949"/>
            <a:ext cx="277640" cy="584775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28313" y="5239353"/>
            <a:ext cx="277640" cy="584775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28313" y="5829256"/>
            <a:ext cx="277640" cy="584775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46F5A9-E599-40A2-87F5-1A2DDA3BC1AF}"/>
              </a:ext>
            </a:extLst>
          </p:cNvPr>
          <p:cNvSpPr txBox="1"/>
          <p:nvPr/>
        </p:nvSpPr>
        <p:spPr>
          <a:xfrm>
            <a:off x="11831782" y="61705"/>
            <a:ext cx="36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A7</a:t>
            </a:r>
          </a:p>
        </p:txBody>
      </p:sp>
    </p:spTree>
    <p:extLst>
      <p:ext uri="{BB962C8B-B14F-4D97-AF65-F5344CB8AC3E}">
        <p14:creationId xmlns:p14="http://schemas.microsoft.com/office/powerpoint/2010/main" val="4659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6" grpId="0"/>
      <p:bldP spid="19" grpId="0"/>
      <p:bldP spid="22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2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D99BAB-4A00-48B8-A579-78BA8E051102}"/>
              </a:ext>
            </a:extLst>
          </p:cNvPr>
          <p:cNvSpPr/>
          <p:nvPr/>
        </p:nvSpPr>
        <p:spPr>
          <a:xfrm>
            <a:off x="9434146" y="5688623"/>
            <a:ext cx="2757854" cy="1169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 and Bytes?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does a computer count?</a:t>
            </a:r>
          </a:p>
          <a:p>
            <a:r>
              <a:rPr lang="en-US" sz="3200" dirty="0"/>
              <a:t>It Uses The Binary (Base 2) number system?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Bits, Bytes,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9804" y="2696461"/>
            <a:ext cx="622888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You See the Number 3, The Computer Sees 0011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627466"/>
              </p:ext>
            </p:extLst>
          </p:nvPr>
        </p:nvGraphicFramePr>
        <p:xfrm>
          <a:off x="8885266" y="250585"/>
          <a:ext cx="3071674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295">
                <a:tc>
                  <a:txBody>
                    <a:bodyPr/>
                    <a:lstStyle/>
                    <a:p>
                      <a:r>
                        <a:rPr lang="en-US" sz="1600" dirty="0"/>
                        <a:t>Decimal (Base 10 )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Binary (Base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Hex (Base 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0000 000</a:t>
                      </a:r>
                      <a:r>
                        <a:rPr lang="en-US" sz="16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0000 000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6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0000 00</a:t>
                      </a:r>
                      <a:r>
                        <a:rPr lang="en-US" sz="16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100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</a:t>
                      </a:r>
                      <a:r>
                        <a:rPr lang="en-US" sz="1600" b="1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</a:t>
                      </a:r>
                      <a:r>
                        <a:rPr lang="en-US" sz="1600" b="1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</a:t>
                      </a:r>
                      <a:r>
                        <a:rPr lang="en-US" sz="1600" b="1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6216">
                <a:tc>
                  <a:txBody>
                    <a:bodyPr/>
                    <a:lstStyle/>
                    <a:p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</a:t>
                      </a:r>
                      <a:r>
                        <a:rPr lang="en-US" sz="1600" b="1" dirty="0"/>
                        <a:t>1 0000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5014" y="6023039"/>
            <a:ext cx="3073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Computer Architectures</a:t>
            </a:r>
          </a:p>
          <a:p>
            <a:r>
              <a:rPr lang="en-US" dirty="0">
                <a:solidFill>
                  <a:schemeClr val="bg1"/>
                </a:solidFill>
              </a:rPr>
              <a:t>A WORD = 4 BYTES = 64 Bits  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183260" y="4054538"/>
            <a:ext cx="4396618" cy="1896278"/>
            <a:chOff x="3862145" y="3460525"/>
            <a:chExt cx="4396618" cy="1896278"/>
          </a:xfrm>
        </p:grpSpPr>
        <p:sp>
          <p:nvSpPr>
            <p:cNvPr id="8" name="TextBox 7"/>
            <p:cNvSpPr txBox="1"/>
            <p:nvPr/>
          </p:nvSpPr>
          <p:spPr>
            <a:xfrm>
              <a:off x="3862145" y="3973653"/>
              <a:ext cx="37978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0000 0000 0010 1001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415548" y="3803289"/>
              <a:ext cx="1" cy="24593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175739" y="346052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BIT</a:t>
              </a:r>
            </a:p>
          </p:txBody>
        </p: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3862145" y="5010376"/>
              <a:ext cx="36638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531668" y="4869406"/>
              <a:ext cx="3810" cy="1409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883065" y="4516518"/>
              <a:ext cx="1375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BYTE = 8 Bits</a:t>
              </a:r>
            </a:p>
          </p:txBody>
        </p:sp>
        <p:cxnSp>
          <p:nvCxnSpPr>
            <p:cNvPr id="27" name="Straight Connector 26"/>
            <p:cNvCxnSpPr>
              <a:cxnSpLocks/>
            </p:cNvCxnSpPr>
            <p:nvPr/>
          </p:nvCxnSpPr>
          <p:spPr>
            <a:xfrm>
              <a:off x="5722336" y="4498284"/>
              <a:ext cx="1822667" cy="182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541193" y="4375548"/>
              <a:ext cx="3810" cy="1409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729538" y="4375548"/>
              <a:ext cx="0" cy="1409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cxnSpLocks/>
            </p:cNvCxnSpPr>
            <p:nvPr/>
          </p:nvCxnSpPr>
          <p:spPr>
            <a:xfrm flipV="1">
              <a:off x="3872828" y="4868245"/>
              <a:ext cx="3810" cy="1409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642457" y="4987471"/>
              <a:ext cx="2610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WORD = 2 BYTES = 32 Bits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6469" y="4350553"/>
            <a:ext cx="36968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  41</a:t>
            </a:r>
            <a:r>
              <a:rPr lang="en-US" sz="1400" dirty="0">
                <a:solidFill>
                  <a:schemeClr val="bg1"/>
                </a:solidFill>
              </a:rPr>
              <a:t>10</a:t>
            </a:r>
            <a:r>
              <a:rPr lang="en-US" sz="2800" dirty="0">
                <a:solidFill>
                  <a:schemeClr val="bg1"/>
                </a:solidFill>
              </a:rPr>
              <a:t> =  0010 1001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254</a:t>
            </a:r>
            <a:r>
              <a:rPr lang="en-US" sz="1400" dirty="0">
                <a:solidFill>
                  <a:schemeClr val="bg1"/>
                </a:solidFill>
              </a:rPr>
              <a:t>10</a:t>
            </a:r>
            <a:r>
              <a:rPr lang="en-US" sz="2800" dirty="0">
                <a:solidFill>
                  <a:schemeClr val="bg1"/>
                </a:solidFill>
              </a:rPr>
              <a:t> =  1111 1110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255</a:t>
            </a:r>
            <a:r>
              <a:rPr lang="en-US" sz="1400" dirty="0">
                <a:solidFill>
                  <a:schemeClr val="bg1"/>
                </a:solidFill>
              </a:rPr>
              <a:t>10</a:t>
            </a:r>
            <a:r>
              <a:rPr lang="en-US" sz="2800" dirty="0">
                <a:solidFill>
                  <a:schemeClr val="bg1"/>
                </a:solidFill>
              </a:rPr>
              <a:t> =  1111 1111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256</a:t>
            </a:r>
            <a:r>
              <a:rPr lang="en-US" sz="1400" dirty="0">
                <a:solidFill>
                  <a:schemeClr val="bg1"/>
                </a:solidFill>
              </a:rPr>
              <a:t>10</a:t>
            </a:r>
            <a:r>
              <a:rPr lang="en-US" sz="2800" dirty="0">
                <a:solidFill>
                  <a:schemeClr val="bg1"/>
                </a:solidFill>
              </a:rPr>
              <a:t> =  0001 0000 0000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2108807" y="6195460"/>
            <a:ext cx="16409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749776" y="6054490"/>
            <a:ext cx="3810" cy="140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108807" y="6057468"/>
            <a:ext cx="3810" cy="140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39869" y="6168925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 BYTE</a:t>
            </a:r>
          </a:p>
        </p:txBody>
      </p:sp>
    </p:spTree>
    <p:extLst>
      <p:ext uri="{BB962C8B-B14F-4D97-AF65-F5344CB8AC3E}">
        <p14:creationId xmlns:p14="http://schemas.microsoft.com/office/powerpoint/2010/main" val="148957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CB401E-1C24-474D-B62D-05F39966AD2E}"/>
              </a:ext>
            </a:extLst>
          </p:cNvPr>
          <p:cNvSpPr/>
          <p:nvPr/>
        </p:nvSpPr>
        <p:spPr>
          <a:xfrm>
            <a:off x="9162472" y="5661891"/>
            <a:ext cx="3029527" cy="11961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Six Cards</a:t>
            </a:r>
          </a:p>
        </p:txBody>
      </p:sp>
      <p:pic>
        <p:nvPicPr>
          <p:cNvPr id="6" name="Picture 2" descr="http://avimagic.com/images/online_tricks/number_cards/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" y="885293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vimagic.com/images/online_tricks/number_cards/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5" y="885293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vimagic.com/images/online_tricks/number_cards/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4" y="2468881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vimagic.com/images/online_tricks/number_cards/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4" y="4052469"/>
            <a:ext cx="4637581" cy="241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vimagic.com/images/online_tricks/number_cards/1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" y="2468881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vimagic.com/images/online_tricks/number_cards/3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5" y="4052469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083" y="319202"/>
            <a:ext cx="3500824" cy="2706311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5161"/>
              </p:ext>
            </p:extLst>
          </p:nvPr>
        </p:nvGraphicFramePr>
        <p:xfrm>
          <a:off x="9786259" y="167640"/>
          <a:ext cx="2098738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807">
                <a:tc>
                  <a:txBody>
                    <a:bodyPr/>
                    <a:lstStyle/>
                    <a:p>
                      <a:r>
                        <a:rPr lang="en-US" sz="1600" dirty="0"/>
                        <a:t>Decimal (Base 10 )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Binary (Base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0000 000</a:t>
                      </a:r>
                      <a:r>
                        <a:rPr lang="en-US" sz="16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0000 000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6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0000 00</a:t>
                      </a:r>
                      <a:r>
                        <a:rPr lang="en-US" sz="1600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00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0000 0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0000 </a:t>
                      </a:r>
                      <a:r>
                        <a:rPr lang="en-US" sz="1600" b="1" dirty="0"/>
                        <a:t>1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000</a:t>
                      </a:r>
                      <a:r>
                        <a:rPr lang="en-US" sz="1600" b="1" dirty="0"/>
                        <a:t>1 0000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3143964" y="2468881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43964" y="885293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9290" y="885293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7003" y="2520011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7003" y="4078034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05649" y="4119182"/>
            <a:ext cx="525706" cy="521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0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90" y="66206"/>
            <a:ext cx="11696007" cy="1254124"/>
          </a:xfrm>
        </p:spPr>
        <p:txBody>
          <a:bodyPr/>
          <a:lstStyle/>
          <a:p>
            <a:r>
              <a:rPr lang="en-US" dirty="0"/>
              <a:t>All Six Cards</a:t>
            </a:r>
          </a:p>
        </p:txBody>
      </p:sp>
      <p:pic>
        <p:nvPicPr>
          <p:cNvPr id="6" name="Picture 2" descr="http://avimagic.com/images/online_tricks/number_cards/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" y="885293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vimagic.com/images/online_tricks/number_cards/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5" y="885293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vimagic.com/images/online_tricks/number_cards/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4" y="2468881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vimagic.com/images/online_tricks/number_cards/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4" y="4052470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vimagic.com/images/online_tricks/number_cards/1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" y="2468881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vimagic.com/images/online_tricks/number_cards/3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5" y="4052469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3143964" y="2468881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43964" y="885293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50CE26-B5DE-488F-A08B-B9ECBDF4A42A}"/>
              </a:ext>
            </a:extLst>
          </p:cNvPr>
          <p:cNvSpPr/>
          <p:nvPr/>
        </p:nvSpPr>
        <p:spPr>
          <a:xfrm>
            <a:off x="3143964" y="4084520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9C5B1-3797-486F-B7E0-C3EE53104BF9}"/>
              </a:ext>
            </a:extLst>
          </p:cNvPr>
          <p:cNvSpPr txBox="1"/>
          <p:nvPr/>
        </p:nvSpPr>
        <p:spPr>
          <a:xfrm rot="18250276">
            <a:off x="5861110" y="1694771"/>
            <a:ext cx="1548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128 = 2</a:t>
            </a:r>
            <a:r>
              <a:rPr lang="en-US" sz="3200" baseline="30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DAA49-088D-46E2-B891-B27FEB5DD851}"/>
              </a:ext>
            </a:extLst>
          </p:cNvPr>
          <p:cNvSpPr txBox="1"/>
          <p:nvPr/>
        </p:nvSpPr>
        <p:spPr>
          <a:xfrm>
            <a:off x="5992037" y="2770633"/>
            <a:ext cx="58929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</a:p>
          <a:p>
            <a:endParaRPr lang="en-US" sz="4800" u="sng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= 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F4A417-37FF-43B7-80E0-E9CE1F817021}"/>
              </a:ext>
            </a:extLst>
          </p:cNvPr>
          <p:cNvSpPr txBox="1"/>
          <p:nvPr/>
        </p:nvSpPr>
        <p:spPr>
          <a:xfrm rot="18250276">
            <a:off x="6676469" y="1690959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64 = 2</a:t>
            </a:r>
            <a:r>
              <a:rPr lang="en-US" sz="3200" baseline="30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F12E28-7743-42C2-A12D-9844C0BA9323}"/>
              </a:ext>
            </a:extLst>
          </p:cNvPr>
          <p:cNvSpPr txBox="1"/>
          <p:nvPr/>
        </p:nvSpPr>
        <p:spPr>
          <a:xfrm rot="18250276">
            <a:off x="9603883" y="1672528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 = 2</a:t>
            </a:r>
            <a:r>
              <a:rPr lang="en-US" sz="32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99B38F-0FAF-450E-8133-7C2F99CBD9B8}"/>
              </a:ext>
            </a:extLst>
          </p:cNvPr>
          <p:cNvSpPr txBox="1"/>
          <p:nvPr/>
        </p:nvSpPr>
        <p:spPr>
          <a:xfrm rot="18250276">
            <a:off x="10319076" y="1672527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 = 2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CB7A63-7840-4571-82FC-47CB0C1E3099}"/>
              </a:ext>
            </a:extLst>
          </p:cNvPr>
          <p:cNvSpPr txBox="1"/>
          <p:nvPr/>
        </p:nvSpPr>
        <p:spPr>
          <a:xfrm rot="18250276">
            <a:off x="11056816" y="1662224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 = 2</a:t>
            </a:r>
            <a:r>
              <a:rPr lang="en-US" sz="3200" baseline="30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D988DB-43E5-4792-AE41-3F7F1E33C2AC}"/>
              </a:ext>
            </a:extLst>
          </p:cNvPr>
          <p:cNvSpPr txBox="1"/>
          <p:nvPr/>
        </p:nvSpPr>
        <p:spPr>
          <a:xfrm rot="18250276">
            <a:off x="7401590" y="1698582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32 = 2</a:t>
            </a:r>
            <a:r>
              <a:rPr lang="en-US" sz="3200" baseline="30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A450F-4B5B-4C91-8944-7FA61C71C11D}"/>
              </a:ext>
            </a:extLst>
          </p:cNvPr>
          <p:cNvSpPr txBox="1"/>
          <p:nvPr/>
        </p:nvSpPr>
        <p:spPr>
          <a:xfrm rot="18250276">
            <a:off x="8116783" y="1698581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16 = 2</a:t>
            </a:r>
            <a:r>
              <a:rPr lang="en-US" sz="3200" baseline="30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5AC0D-050D-4D62-A2A5-8607485E9730}"/>
              </a:ext>
            </a:extLst>
          </p:cNvPr>
          <p:cNvSpPr txBox="1"/>
          <p:nvPr/>
        </p:nvSpPr>
        <p:spPr>
          <a:xfrm rot="18250276">
            <a:off x="8958718" y="1688278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 = 2</a:t>
            </a:r>
            <a:r>
              <a:rPr lang="en-US" sz="3200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DD1B47-1B73-401C-8593-91D3C5545266}"/>
              </a:ext>
            </a:extLst>
          </p:cNvPr>
          <p:cNvSpPr/>
          <p:nvPr/>
        </p:nvSpPr>
        <p:spPr>
          <a:xfrm>
            <a:off x="4119506" y="2468881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BC480B-9D66-4136-8DF5-683B5D70B828}"/>
              </a:ext>
            </a:extLst>
          </p:cNvPr>
          <p:cNvSpPr/>
          <p:nvPr/>
        </p:nvSpPr>
        <p:spPr>
          <a:xfrm>
            <a:off x="4119506" y="4052469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60FC2B-D761-4B99-A388-B5728CB73F01}"/>
              </a:ext>
            </a:extLst>
          </p:cNvPr>
          <p:cNvSpPr/>
          <p:nvPr/>
        </p:nvSpPr>
        <p:spPr>
          <a:xfrm>
            <a:off x="4119418" y="885292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90" y="66206"/>
            <a:ext cx="11696007" cy="1254124"/>
          </a:xfrm>
        </p:spPr>
        <p:txBody>
          <a:bodyPr/>
          <a:lstStyle/>
          <a:p>
            <a:r>
              <a:rPr lang="en-US" dirty="0"/>
              <a:t>All Six Cards</a:t>
            </a:r>
          </a:p>
        </p:txBody>
      </p:sp>
      <p:pic>
        <p:nvPicPr>
          <p:cNvPr id="6" name="Picture 2" descr="http://avimagic.com/images/online_tricks/number_cards/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" y="885293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vimagic.com/images/online_tricks/number_cards/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5" y="885293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vimagic.com/images/online_tricks/number_cards/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4" y="2468881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vimagic.com/images/online_tricks/number_cards/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4" y="4052470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vimagic.com/images/online_tricks/number_cards/1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" y="2468881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vimagic.com/images/online_tricks/number_cards/3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5" y="4052469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3143964" y="885293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9290" y="885293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50CE26-B5DE-488F-A08B-B9ECBDF4A42A}"/>
              </a:ext>
            </a:extLst>
          </p:cNvPr>
          <p:cNvSpPr/>
          <p:nvPr/>
        </p:nvSpPr>
        <p:spPr>
          <a:xfrm>
            <a:off x="3143964" y="4084520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9C5B1-3797-486F-B7E0-C3EE53104BF9}"/>
              </a:ext>
            </a:extLst>
          </p:cNvPr>
          <p:cNvSpPr txBox="1"/>
          <p:nvPr/>
        </p:nvSpPr>
        <p:spPr>
          <a:xfrm rot="18250276">
            <a:off x="5861110" y="1694771"/>
            <a:ext cx="1548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128 = 2</a:t>
            </a:r>
            <a:r>
              <a:rPr lang="en-US" sz="3200" baseline="30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DAA49-088D-46E2-B891-B27FEB5DD851}"/>
              </a:ext>
            </a:extLst>
          </p:cNvPr>
          <p:cNvSpPr txBox="1"/>
          <p:nvPr/>
        </p:nvSpPr>
        <p:spPr>
          <a:xfrm>
            <a:off x="5992037" y="2770633"/>
            <a:ext cx="58929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</a:p>
          <a:p>
            <a:endParaRPr lang="en-US" sz="4800" u="sng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=  13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F4A417-37FF-43B7-80E0-E9CE1F817021}"/>
              </a:ext>
            </a:extLst>
          </p:cNvPr>
          <p:cNvSpPr txBox="1"/>
          <p:nvPr/>
        </p:nvSpPr>
        <p:spPr>
          <a:xfrm rot="18250276">
            <a:off x="6676469" y="1690959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64 = 2</a:t>
            </a:r>
            <a:r>
              <a:rPr lang="en-US" sz="3200" baseline="30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F12E28-7743-42C2-A12D-9844C0BA9323}"/>
              </a:ext>
            </a:extLst>
          </p:cNvPr>
          <p:cNvSpPr txBox="1"/>
          <p:nvPr/>
        </p:nvSpPr>
        <p:spPr>
          <a:xfrm rot="18250276">
            <a:off x="9603883" y="1672528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 = 2</a:t>
            </a:r>
            <a:r>
              <a:rPr lang="en-US" sz="32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99B38F-0FAF-450E-8133-7C2F99CBD9B8}"/>
              </a:ext>
            </a:extLst>
          </p:cNvPr>
          <p:cNvSpPr txBox="1"/>
          <p:nvPr/>
        </p:nvSpPr>
        <p:spPr>
          <a:xfrm rot="18250276">
            <a:off x="10319076" y="1672527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 = 2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CB7A63-7840-4571-82FC-47CB0C1E3099}"/>
              </a:ext>
            </a:extLst>
          </p:cNvPr>
          <p:cNvSpPr txBox="1"/>
          <p:nvPr/>
        </p:nvSpPr>
        <p:spPr>
          <a:xfrm rot="18250276">
            <a:off x="11056816" y="1662224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 = 2</a:t>
            </a:r>
            <a:r>
              <a:rPr lang="en-US" sz="3200" baseline="30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D988DB-43E5-4792-AE41-3F7F1E33C2AC}"/>
              </a:ext>
            </a:extLst>
          </p:cNvPr>
          <p:cNvSpPr txBox="1"/>
          <p:nvPr/>
        </p:nvSpPr>
        <p:spPr>
          <a:xfrm rot="18250276">
            <a:off x="7401590" y="1698582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32 = 2</a:t>
            </a:r>
            <a:r>
              <a:rPr lang="en-US" sz="3200" baseline="30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A450F-4B5B-4C91-8944-7FA61C71C11D}"/>
              </a:ext>
            </a:extLst>
          </p:cNvPr>
          <p:cNvSpPr txBox="1"/>
          <p:nvPr/>
        </p:nvSpPr>
        <p:spPr>
          <a:xfrm rot="18250276">
            <a:off x="8116783" y="1698581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16 = 2</a:t>
            </a:r>
            <a:r>
              <a:rPr lang="en-US" sz="3200" baseline="30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5AC0D-050D-4D62-A2A5-8607485E9730}"/>
              </a:ext>
            </a:extLst>
          </p:cNvPr>
          <p:cNvSpPr txBox="1"/>
          <p:nvPr/>
        </p:nvSpPr>
        <p:spPr>
          <a:xfrm rot="18250276">
            <a:off x="8958718" y="1688278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 = 2</a:t>
            </a:r>
            <a:r>
              <a:rPr lang="en-US" sz="3200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912B2D-B9FF-4543-8425-2A8BAC3EEEB0}"/>
              </a:ext>
            </a:extLst>
          </p:cNvPr>
          <p:cNvSpPr/>
          <p:nvPr/>
        </p:nvSpPr>
        <p:spPr>
          <a:xfrm>
            <a:off x="4772824" y="4042069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23978C-657D-4E69-83ED-EAA7EED7FE11}"/>
              </a:ext>
            </a:extLst>
          </p:cNvPr>
          <p:cNvSpPr/>
          <p:nvPr/>
        </p:nvSpPr>
        <p:spPr>
          <a:xfrm>
            <a:off x="1891079" y="907570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2EC287-31F1-4BC1-86E0-7B3B4780A546}"/>
              </a:ext>
            </a:extLst>
          </p:cNvPr>
          <p:cNvSpPr/>
          <p:nvPr/>
        </p:nvSpPr>
        <p:spPr>
          <a:xfrm>
            <a:off x="5086861" y="894393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5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90" y="66206"/>
            <a:ext cx="11696007" cy="1254124"/>
          </a:xfrm>
        </p:spPr>
        <p:txBody>
          <a:bodyPr/>
          <a:lstStyle/>
          <a:p>
            <a:r>
              <a:rPr lang="en-US" dirty="0"/>
              <a:t>All Six Cards</a:t>
            </a:r>
          </a:p>
        </p:txBody>
      </p:sp>
      <p:pic>
        <p:nvPicPr>
          <p:cNvPr id="6" name="Picture 2" descr="http://avimagic.com/images/online_tricks/number_cards/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" y="885293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vimagic.com/images/online_tricks/number_cards/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5" y="885293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vimagic.com/images/online_tricks/number_cards/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4" y="2468881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vimagic.com/images/online_tricks/number_cards/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4" y="4052470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vimagic.com/images/online_tricks/number_cards/1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" y="2468881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vimagic.com/images/online_tricks/number_cards/3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5" y="4052469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307003" y="2520011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9C5B1-3797-486F-B7E0-C3EE53104BF9}"/>
              </a:ext>
            </a:extLst>
          </p:cNvPr>
          <p:cNvSpPr txBox="1"/>
          <p:nvPr/>
        </p:nvSpPr>
        <p:spPr>
          <a:xfrm rot="18250276">
            <a:off x="5861110" y="1694771"/>
            <a:ext cx="1548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128 = 2</a:t>
            </a:r>
            <a:r>
              <a:rPr lang="en-US" sz="3200" baseline="30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DAA49-088D-46E2-B891-B27FEB5DD851}"/>
              </a:ext>
            </a:extLst>
          </p:cNvPr>
          <p:cNvSpPr txBox="1"/>
          <p:nvPr/>
        </p:nvSpPr>
        <p:spPr>
          <a:xfrm>
            <a:off x="5992037" y="2770633"/>
            <a:ext cx="58929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</a:p>
          <a:p>
            <a:endParaRPr lang="en-US" sz="4800" u="sng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=  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F4A417-37FF-43B7-80E0-E9CE1F817021}"/>
              </a:ext>
            </a:extLst>
          </p:cNvPr>
          <p:cNvSpPr txBox="1"/>
          <p:nvPr/>
        </p:nvSpPr>
        <p:spPr>
          <a:xfrm rot="18250276">
            <a:off x="6676469" y="1690959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64 = 2</a:t>
            </a:r>
            <a:r>
              <a:rPr lang="en-US" sz="3200" baseline="30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F12E28-7743-42C2-A12D-9844C0BA9323}"/>
              </a:ext>
            </a:extLst>
          </p:cNvPr>
          <p:cNvSpPr txBox="1"/>
          <p:nvPr/>
        </p:nvSpPr>
        <p:spPr>
          <a:xfrm rot="18250276">
            <a:off x="9603883" y="1672528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 = 2</a:t>
            </a:r>
            <a:r>
              <a:rPr lang="en-US" sz="32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99B38F-0FAF-450E-8133-7C2F99CBD9B8}"/>
              </a:ext>
            </a:extLst>
          </p:cNvPr>
          <p:cNvSpPr txBox="1"/>
          <p:nvPr/>
        </p:nvSpPr>
        <p:spPr>
          <a:xfrm rot="18250276">
            <a:off x="10319076" y="1672527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 = 2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CB7A63-7840-4571-82FC-47CB0C1E3099}"/>
              </a:ext>
            </a:extLst>
          </p:cNvPr>
          <p:cNvSpPr txBox="1"/>
          <p:nvPr/>
        </p:nvSpPr>
        <p:spPr>
          <a:xfrm rot="18250276">
            <a:off x="11056816" y="1662224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 = 2</a:t>
            </a:r>
            <a:r>
              <a:rPr lang="en-US" sz="3200" baseline="30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D988DB-43E5-4792-AE41-3F7F1E33C2AC}"/>
              </a:ext>
            </a:extLst>
          </p:cNvPr>
          <p:cNvSpPr txBox="1"/>
          <p:nvPr/>
        </p:nvSpPr>
        <p:spPr>
          <a:xfrm rot="18250276">
            <a:off x="7401590" y="1698582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32 = 2</a:t>
            </a:r>
            <a:r>
              <a:rPr lang="en-US" sz="3200" baseline="30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A450F-4B5B-4C91-8944-7FA61C71C11D}"/>
              </a:ext>
            </a:extLst>
          </p:cNvPr>
          <p:cNvSpPr txBox="1"/>
          <p:nvPr/>
        </p:nvSpPr>
        <p:spPr>
          <a:xfrm rot="18250276">
            <a:off x="8116783" y="1698581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16 = 2</a:t>
            </a:r>
            <a:r>
              <a:rPr lang="en-US" sz="3200" baseline="30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5AC0D-050D-4D62-A2A5-8607485E9730}"/>
              </a:ext>
            </a:extLst>
          </p:cNvPr>
          <p:cNvSpPr txBox="1"/>
          <p:nvPr/>
        </p:nvSpPr>
        <p:spPr>
          <a:xfrm rot="18250276">
            <a:off x="8958718" y="1688278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 = 2</a:t>
            </a:r>
            <a:r>
              <a:rPr lang="en-US" sz="3200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BC39B3-33D9-47CC-A936-EDCEB96096EA}"/>
              </a:ext>
            </a:extLst>
          </p:cNvPr>
          <p:cNvSpPr/>
          <p:nvPr/>
        </p:nvSpPr>
        <p:spPr>
          <a:xfrm>
            <a:off x="307003" y="2484046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2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90" y="66206"/>
            <a:ext cx="11696007" cy="1254124"/>
          </a:xfrm>
        </p:spPr>
        <p:txBody>
          <a:bodyPr/>
          <a:lstStyle/>
          <a:p>
            <a:r>
              <a:rPr lang="en-US" dirty="0"/>
              <a:t>All Six Cards</a:t>
            </a:r>
          </a:p>
        </p:txBody>
      </p:sp>
      <p:pic>
        <p:nvPicPr>
          <p:cNvPr id="6" name="Picture 2" descr="http://avimagic.com/images/online_tricks/number_cards/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" y="885293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vimagic.com/images/online_tricks/number_cards/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5" y="885293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vimagic.com/images/online_tricks/number_cards/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4" y="2468881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vimagic.com/images/online_tricks/number_cards/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4" y="4052470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vimagic.com/images/online_tricks/number_cards/1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" y="2468881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vimagic.com/images/online_tricks/number_cards/3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5" y="4052469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3143964" y="2468881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43964" y="885293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9290" y="885293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7003" y="2520011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9C5B1-3797-486F-B7E0-C3EE53104BF9}"/>
              </a:ext>
            </a:extLst>
          </p:cNvPr>
          <p:cNvSpPr txBox="1"/>
          <p:nvPr/>
        </p:nvSpPr>
        <p:spPr>
          <a:xfrm rot="18250276">
            <a:off x="5861110" y="1694771"/>
            <a:ext cx="1548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128 = 2</a:t>
            </a:r>
            <a:r>
              <a:rPr lang="en-US" sz="3200" baseline="30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DAA49-088D-46E2-B891-B27FEB5DD851}"/>
              </a:ext>
            </a:extLst>
          </p:cNvPr>
          <p:cNvSpPr txBox="1"/>
          <p:nvPr/>
        </p:nvSpPr>
        <p:spPr>
          <a:xfrm>
            <a:off x="5992037" y="2770633"/>
            <a:ext cx="58929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</a:p>
          <a:p>
            <a:endParaRPr lang="en-US" sz="4800" u="sng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=  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F4A417-37FF-43B7-80E0-E9CE1F817021}"/>
              </a:ext>
            </a:extLst>
          </p:cNvPr>
          <p:cNvSpPr txBox="1"/>
          <p:nvPr/>
        </p:nvSpPr>
        <p:spPr>
          <a:xfrm rot="18250276">
            <a:off x="6676469" y="1690959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64 = 2</a:t>
            </a:r>
            <a:r>
              <a:rPr lang="en-US" sz="3200" baseline="30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F12E28-7743-42C2-A12D-9844C0BA9323}"/>
              </a:ext>
            </a:extLst>
          </p:cNvPr>
          <p:cNvSpPr txBox="1"/>
          <p:nvPr/>
        </p:nvSpPr>
        <p:spPr>
          <a:xfrm rot="18250276">
            <a:off x="9603883" y="1672528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 = 2</a:t>
            </a:r>
            <a:r>
              <a:rPr lang="en-US" sz="32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99B38F-0FAF-450E-8133-7C2F99CBD9B8}"/>
              </a:ext>
            </a:extLst>
          </p:cNvPr>
          <p:cNvSpPr txBox="1"/>
          <p:nvPr/>
        </p:nvSpPr>
        <p:spPr>
          <a:xfrm rot="18250276">
            <a:off x="10319076" y="1672527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 = 2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CB7A63-7840-4571-82FC-47CB0C1E3099}"/>
              </a:ext>
            </a:extLst>
          </p:cNvPr>
          <p:cNvSpPr txBox="1"/>
          <p:nvPr/>
        </p:nvSpPr>
        <p:spPr>
          <a:xfrm rot="18250276">
            <a:off x="11056816" y="1662224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 = 2</a:t>
            </a:r>
            <a:r>
              <a:rPr lang="en-US" sz="3200" baseline="30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D988DB-43E5-4792-AE41-3F7F1E33C2AC}"/>
              </a:ext>
            </a:extLst>
          </p:cNvPr>
          <p:cNvSpPr txBox="1"/>
          <p:nvPr/>
        </p:nvSpPr>
        <p:spPr>
          <a:xfrm rot="18250276">
            <a:off x="7401590" y="1698582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32 = 2</a:t>
            </a:r>
            <a:r>
              <a:rPr lang="en-US" sz="3200" baseline="30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A450F-4B5B-4C91-8944-7FA61C71C11D}"/>
              </a:ext>
            </a:extLst>
          </p:cNvPr>
          <p:cNvSpPr txBox="1"/>
          <p:nvPr/>
        </p:nvSpPr>
        <p:spPr>
          <a:xfrm rot="18250276">
            <a:off x="8116783" y="1698581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16 = 2</a:t>
            </a:r>
            <a:r>
              <a:rPr lang="en-US" sz="3200" baseline="30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5AC0D-050D-4D62-A2A5-8607485E9730}"/>
              </a:ext>
            </a:extLst>
          </p:cNvPr>
          <p:cNvSpPr txBox="1"/>
          <p:nvPr/>
        </p:nvSpPr>
        <p:spPr>
          <a:xfrm rot="18250276">
            <a:off x="8958718" y="1688278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 = 2</a:t>
            </a:r>
            <a:r>
              <a:rPr lang="en-US" sz="3200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12C35B-EC49-4775-A619-282452BDF0D4}"/>
              </a:ext>
            </a:extLst>
          </p:cNvPr>
          <p:cNvSpPr/>
          <p:nvPr/>
        </p:nvSpPr>
        <p:spPr>
          <a:xfrm>
            <a:off x="4777855" y="1245107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B7160B-BE69-4839-94C5-0D2C031E7D90}"/>
              </a:ext>
            </a:extLst>
          </p:cNvPr>
          <p:cNvSpPr/>
          <p:nvPr/>
        </p:nvSpPr>
        <p:spPr>
          <a:xfrm>
            <a:off x="4777855" y="2804154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5664DF-14D9-4AEC-9C0B-BF02AD93916B}"/>
              </a:ext>
            </a:extLst>
          </p:cNvPr>
          <p:cNvSpPr/>
          <p:nvPr/>
        </p:nvSpPr>
        <p:spPr>
          <a:xfrm>
            <a:off x="1273598" y="1199591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7D601B-C710-4B49-918C-E74D4D80078C}"/>
              </a:ext>
            </a:extLst>
          </p:cNvPr>
          <p:cNvSpPr/>
          <p:nvPr/>
        </p:nvSpPr>
        <p:spPr>
          <a:xfrm>
            <a:off x="1310378" y="2826946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03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90" y="66206"/>
            <a:ext cx="11696007" cy="1254124"/>
          </a:xfrm>
        </p:spPr>
        <p:txBody>
          <a:bodyPr/>
          <a:lstStyle/>
          <a:p>
            <a:r>
              <a:rPr lang="en-US" dirty="0"/>
              <a:t>All Six Cards</a:t>
            </a:r>
          </a:p>
        </p:txBody>
      </p:sp>
      <p:pic>
        <p:nvPicPr>
          <p:cNvPr id="6" name="Picture 2" descr="http://avimagic.com/images/online_tricks/number_cards/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" y="885293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avimagic.com/images/online_tricks/number_cards/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5" y="885293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vimagic.com/images/online_tricks/number_cards/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4" y="2468881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vimagic.com/images/online_tricks/number_cards/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4" y="4052470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avimagic.com/images/online_tricks/number_cards/1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" y="2468881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vimagic.com/images/online_tricks/number_cards/3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5" y="4052469"/>
            <a:ext cx="2674693" cy="139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3143964" y="885293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9290" y="885293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7003" y="4078034"/>
            <a:ext cx="324538" cy="301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9C5B1-3797-486F-B7E0-C3EE53104BF9}"/>
              </a:ext>
            </a:extLst>
          </p:cNvPr>
          <p:cNvSpPr txBox="1"/>
          <p:nvPr/>
        </p:nvSpPr>
        <p:spPr>
          <a:xfrm rot="18250276">
            <a:off x="5861110" y="1694771"/>
            <a:ext cx="1548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128 = 2</a:t>
            </a:r>
            <a:r>
              <a:rPr lang="en-US" sz="3200" baseline="30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DAA49-088D-46E2-B891-B27FEB5DD851}"/>
              </a:ext>
            </a:extLst>
          </p:cNvPr>
          <p:cNvSpPr txBox="1"/>
          <p:nvPr/>
        </p:nvSpPr>
        <p:spPr>
          <a:xfrm>
            <a:off x="5992037" y="2770633"/>
            <a:ext cx="58929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0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u="sng" dirty="0">
                <a:solidFill>
                  <a:schemeClr val="bg1"/>
                </a:solidFill>
              </a:rPr>
              <a:t> 1 </a:t>
            </a:r>
          </a:p>
          <a:p>
            <a:endParaRPr lang="en-US" sz="4800" u="sng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=  41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F4A417-37FF-43B7-80E0-E9CE1F817021}"/>
              </a:ext>
            </a:extLst>
          </p:cNvPr>
          <p:cNvSpPr txBox="1"/>
          <p:nvPr/>
        </p:nvSpPr>
        <p:spPr>
          <a:xfrm rot="18250276">
            <a:off x="6676469" y="1690959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64 = 2</a:t>
            </a:r>
            <a:r>
              <a:rPr lang="en-US" sz="3200" baseline="30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F12E28-7743-42C2-A12D-9844C0BA9323}"/>
              </a:ext>
            </a:extLst>
          </p:cNvPr>
          <p:cNvSpPr txBox="1"/>
          <p:nvPr/>
        </p:nvSpPr>
        <p:spPr>
          <a:xfrm rot="18250276">
            <a:off x="9603883" y="1672528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 = 2</a:t>
            </a:r>
            <a:r>
              <a:rPr lang="en-US" sz="32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99B38F-0FAF-450E-8133-7C2F99CBD9B8}"/>
              </a:ext>
            </a:extLst>
          </p:cNvPr>
          <p:cNvSpPr txBox="1"/>
          <p:nvPr/>
        </p:nvSpPr>
        <p:spPr>
          <a:xfrm rot="18250276">
            <a:off x="10319076" y="1672527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 = 2</a:t>
            </a:r>
            <a:r>
              <a:rPr lang="en-US" sz="3200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CB7A63-7840-4571-82FC-47CB0C1E3099}"/>
              </a:ext>
            </a:extLst>
          </p:cNvPr>
          <p:cNvSpPr txBox="1"/>
          <p:nvPr/>
        </p:nvSpPr>
        <p:spPr>
          <a:xfrm rot="18250276">
            <a:off x="11056816" y="1662224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 = 2</a:t>
            </a:r>
            <a:r>
              <a:rPr lang="en-US" sz="3200" baseline="30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D988DB-43E5-4792-AE41-3F7F1E33C2AC}"/>
              </a:ext>
            </a:extLst>
          </p:cNvPr>
          <p:cNvSpPr txBox="1"/>
          <p:nvPr/>
        </p:nvSpPr>
        <p:spPr>
          <a:xfrm rot="18250276">
            <a:off x="7401590" y="1698582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32 = 2</a:t>
            </a:r>
            <a:r>
              <a:rPr lang="en-US" sz="3200" baseline="30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A450F-4B5B-4C91-8944-7FA61C71C11D}"/>
              </a:ext>
            </a:extLst>
          </p:cNvPr>
          <p:cNvSpPr txBox="1"/>
          <p:nvPr/>
        </p:nvSpPr>
        <p:spPr>
          <a:xfrm rot="18250276">
            <a:off x="8116783" y="1698581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16 = 2</a:t>
            </a:r>
            <a:r>
              <a:rPr lang="en-US" sz="3200" baseline="30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5AC0D-050D-4D62-A2A5-8607485E9730}"/>
              </a:ext>
            </a:extLst>
          </p:cNvPr>
          <p:cNvSpPr txBox="1"/>
          <p:nvPr/>
        </p:nvSpPr>
        <p:spPr>
          <a:xfrm rot="18250276">
            <a:off x="8958718" y="1688278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 = 2</a:t>
            </a:r>
            <a:r>
              <a:rPr lang="en-US" sz="3200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6A71E5-8824-4C7D-8B1E-4883B6B8A67B}"/>
              </a:ext>
            </a:extLst>
          </p:cNvPr>
          <p:cNvSpPr/>
          <p:nvPr/>
        </p:nvSpPr>
        <p:spPr>
          <a:xfrm>
            <a:off x="4481310" y="1556888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622494-4DFD-4919-8956-4555F9EF9303}"/>
              </a:ext>
            </a:extLst>
          </p:cNvPr>
          <p:cNvSpPr/>
          <p:nvPr/>
        </p:nvSpPr>
        <p:spPr>
          <a:xfrm>
            <a:off x="603828" y="1550310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D586AE-3D20-4A67-B8FD-40A2A8E0A23D}"/>
              </a:ext>
            </a:extLst>
          </p:cNvPr>
          <p:cNvSpPr/>
          <p:nvPr/>
        </p:nvSpPr>
        <p:spPr>
          <a:xfrm>
            <a:off x="619772" y="4386272"/>
            <a:ext cx="324538" cy="337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6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77D3-F84D-45C3-A741-6CCA3ACA35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See Appendix A, for Licensing &amp; Attribution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550CF-003C-4B01-9279-97F944503A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by-nc-sa-3.0</a:t>
            </a:r>
          </a:p>
          <a:p>
            <a:r>
              <a:rPr lang="en-US" dirty="0">
                <a:hlinkClick r:id="rId2"/>
              </a:rPr>
              <a:t>https://creativecommons.org/licenses/by-nc-sa/3.0/</a:t>
            </a:r>
            <a:endParaRPr lang="en-US" dirty="0"/>
          </a:p>
          <a:p>
            <a:r>
              <a:rPr lang="en-US" dirty="0">
                <a:hlinkClick r:id="rId3"/>
              </a:rPr>
              <a:t>https://creativecommons.org/faq/#what-does-some-rights-reserved-mean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E4C1A-BD7A-42AE-8F3E-392D76EBC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581" y="1921791"/>
            <a:ext cx="5982443" cy="161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27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07FF48-19F8-43C4-B698-1B6000A8D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based Google Quiz</a:t>
            </a:r>
          </a:p>
          <a:p>
            <a:pPr lvl="1"/>
            <a:r>
              <a:rPr lang="en-US" dirty="0"/>
              <a:t>Decimal 2 Binary Quiz #1</a:t>
            </a:r>
          </a:p>
          <a:p>
            <a:pPr lvl="1"/>
            <a:r>
              <a:rPr lang="en-US" dirty="0"/>
              <a:t>Decimal 2 Binary Quiz #2</a:t>
            </a:r>
          </a:p>
          <a:p>
            <a:pPr lvl="1"/>
            <a:r>
              <a:rPr lang="en-US" dirty="0"/>
              <a:t>Binary 2 Decimal Quiz #3</a:t>
            </a:r>
          </a:p>
          <a:p>
            <a:pPr lvl="1"/>
            <a:r>
              <a:rPr lang="en-US" dirty="0"/>
              <a:t>Binary 2 Decimal Quiz #4</a:t>
            </a:r>
          </a:p>
          <a:p>
            <a:r>
              <a:rPr lang="en-US" dirty="0"/>
              <a:t>Worksheet Hand Out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C62058-339A-474C-8CB7-C167EDBE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For a Quiz?</a:t>
            </a:r>
          </a:p>
        </p:txBody>
      </p:sp>
    </p:spTree>
    <p:extLst>
      <p:ext uri="{BB962C8B-B14F-4D97-AF65-F5344CB8AC3E}">
        <p14:creationId xmlns:p14="http://schemas.microsoft.com/office/powerpoint/2010/main" val="2482923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EAC3DC-1B15-40CD-AF6D-D15F43346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5" y="113980"/>
            <a:ext cx="11696007" cy="1254124"/>
          </a:xfrm>
        </p:spPr>
        <p:txBody>
          <a:bodyPr/>
          <a:lstStyle/>
          <a:p>
            <a:r>
              <a:rPr lang="en-US" dirty="0"/>
              <a:t>Adding Binary Numbers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6B691-45C8-4587-BF9B-513F18D1544A}"/>
              </a:ext>
            </a:extLst>
          </p:cNvPr>
          <p:cNvSpPr txBox="1"/>
          <p:nvPr/>
        </p:nvSpPr>
        <p:spPr>
          <a:xfrm>
            <a:off x="3036815" y="6550223"/>
            <a:ext cx="6800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2"/>
              </a:rPr>
              <a:t>https://www.quickanddirtytips.com/education/math/how-to-add-binary-numbers?page=1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7CD64B-EA2B-4FF2-8B13-C4193C4D3495}"/>
              </a:ext>
            </a:extLst>
          </p:cNvPr>
          <p:cNvGrpSpPr/>
          <p:nvPr/>
        </p:nvGrpSpPr>
        <p:grpSpPr>
          <a:xfrm>
            <a:off x="798370" y="2702288"/>
            <a:ext cx="5867177" cy="2901462"/>
            <a:chOff x="103430" y="3492426"/>
            <a:chExt cx="5867177" cy="29014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A56B75-D328-42E6-BEED-2C2F645BAC62}"/>
                </a:ext>
              </a:extLst>
            </p:cNvPr>
            <p:cNvSpPr txBox="1"/>
            <p:nvPr/>
          </p:nvSpPr>
          <p:spPr>
            <a:xfrm>
              <a:off x="103430" y="3492426"/>
              <a:ext cx="5739681" cy="2901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		 110</a:t>
              </a:r>
            </a:p>
            <a:p>
              <a:r>
                <a:rPr lang="en-US" sz="4800" dirty="0"/>
                <a:t>	   +	 101</a:t>
              </a:r>
            </a:p>
            <a:p>
              <a:r>
                <a:rPr lang="en-US" sz="4800" dirty="0"/>
                <a:t>	      1011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7735A7-32FB-42F0-9814-164087692601}"/>
                </a:ext>
              </a:extLst>
            </p:cNvPr>
            <p:cNvCxnSpPr>
              <a:cxnSpLocks/>
            </p:cNvCxnSpPr>
            <p:nvPr/>
          </p:nvCxnSpPr>
          <p:spPr>
            <a:xfrm>
              <a:off x="1632483" y="4984828"/>
              <a:ext cx="182210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C45B92-465E-4E32-AF88-6569DC5947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48887" y="5436595"/>
              <a:ext cx="634028" cy="1025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C76B637-C25E-4084-A425-E35B732AFF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39828" y="5646428"/>
              <a:ext cx="509059" cy="3567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7AC3D7-5882-4666-A223-96032E6E3BA7}"/>
                </a:ext>
              </a:extLst>
            </p:cNvPr>
            <p:cNvSpPr txBox="1"/>
            <p:nvPr/>
          </p:nvSpPr>
          <p:spPr>
            <a:xfrm>
              <a:off x="3982915" y="5385703"/>
              <a:ext cx="1987692" cy="502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Since 0 + 1 =1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2B2F3D-D391-405F-85C4-8C49B9DF4F6B}"/>
                </a:ext>
              </a:extLst>
            </p:cNvPr>
            <p:cNvSpPr/>
            <p:nvPr/>
          </p:nvSpPr>
          <p:spPr>
            <a:xfrm>
              <a:off x="341421" y="5827541"/>
              <a:ext cx="17988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Since 1 + 1 = 10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0D02F2-301B-4193-B6F8-F49BC0A5CA40}"/>
                </a:ext>
              </a:extLst>
            </p:cNvPr>
            <p:cNvSpPr/>
            <p:nvPr/>
          </p:nvSpPr>
          <p:spPr>
            <a:xfrm>
              <a:off x="3351321" y="5890967"/>
              <a:ext cx="2058878" cy="5029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Since 1 + 0 = 1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9C131F2-271A-4640-A9EC-BD2BC2788E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0311" y="5646428"/>
              <a:ext cx="92935" cy="3811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1B5F5D0-ECCC-4F03-A087-E5C57A84FBDD}"/>
              </a:ext>
            </a:extLst>
          </p:cNvPr>
          <p:cNvGrpSpPr/>
          <p:nvPr/>
        </p:nvGrpSpPr>
        <p:grpSpPr>
          <a:xfrm>
            <a:off x="4360841" y="1441392"/>
            <a:ext cx="7069534" cy="2554545"/>
            <a:chOff x="4889711" y="811030"/>
            <a:chExt cx="7069534" cy="25545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2C86A0-002E-462A-81AC-AFB1771E9312}"/>
                </a:ext>
              </a:extLst>
            </p:cNvPr>
            <p:cNvSpPr txBox="1"/>
            <p:nvPr/>
          </p:nvSpPr>
          <p:spPr>
            <a:xfrm>
              <a:off x="4889711" y="811030"/>
              <a:ext cx="7069534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Rule 1 </a:t>
              </a:r>
              <a:r>
                <a:rPr lang="en-US" sz="4000" dirty="0">
                  <a:sym typeface="Wingdings" panose="05000000000000000000" pitchFamily="2" charset="2"/>
                </a:rPr>
                <a:t> 0 + 0 = 0</a:t>
              </a:r>
            </a:p>
            <a:p>
              <a:r>
                <a:rPr lang="en-US" sz="4000" dirty="0">
                  <a:sym typeface="Wingdings" panose="05000000000000000000" pitchFamily="2" charset="2"/>
                </a:rPr>
                <a:t>Rule 2  0 + 1 = 1</a:t>
              </a:r>
            </a:p>
            <a:p>
              <a:r>
                <a:rPr lang="en-US" sz="4000" dirty="0">
                  <a:sym typeface="Wingdings" panose="05000000000000000000" pitchFamily="2" charset="2"/>
                </a:rPr>
                <a:t>Rule 3  1 + 0 = 1</a:t>
              </a:r>
            </a:p>
            <a:p>
              <a:r>
                <a:rPr lang="en-US" sz="4000" dirty="0">
                  <a:sym typeface="Wingdings" panose="05000000000000000000" pitchFamily="2" charset="2"/>
                </a:rPr>
                <a:t>Rule 4  1 + 1 = 10   Surprise! </a:t>
              </a:r>
              <a:endParaRPr lang="en-US" sz="4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476868-2F07-4EE3-A459-0F7B39F5AE1D}"/>
                </a:ext>
              </a:extLst>
            </p:cNvPr>
            <p:cNvSpPr txBox="1"/>
            <p:nvPr/>
          </p:nvSpPr>
          <p:spPr>
            <a:xfrm>
              <a:off x="9529382" y="1135857"/>
              <a:ext cx="1585690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ym typeface="Wingdings" panose="05000000000000000000" pitchFamily="2" charset="2"/>
                </a:rPr>
                <a:t>Just like </a:t>
              </a:r>
            </a:p>
            <a:p>
              <a:r>
                <a:rPr lang="en-US" sz="3200" dirty="0">
                  <a:sym typeface="Wingdings" panose="05000000000000000000" pitchFamily="2" charset="2"/>
                </a:rPr>
                <a:t>decimal </a:t>
              </a:r>
            </a:p>
            <a:p>
              <a:r>
                <a:rPr lang="en-US" sz="3200" dirty="0">
                  <a:sym typeface="Wingdings" panose="05000000000000000000" pitchFamily="2" charset="2"/>
                </a:rPr>
                <a:t>addition</a:t>
              </a:r>
              <a:endParaRPr lang="en-US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2AD333-1C75-49C8-A695-2AC56A0438E8}"/>
                </a:ext>
              </a:extLst>
            </p:cNvPr>
            <p:cNvSpPr txBox="1"/>
            <p:nvPr/>
          </p:nvSpPr>
          <p:spPr>
            <a:xfrm>
              <a:off x="8848053" y="913414"/>
              <a:ext cx="647934" cy="186204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500" dirty="0"/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639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EAC3DC-1B15-40CD-AF6D-D15F4334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Binary Numbers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6B691-45C8-4587-BF9B-513F18D1544A}"/>
              </a:ext>
            </a:extLst>
          </p:cNvPr>
          <p:cNvSpPr txBox="1"/>
          <p:nvPr/>
        </p:nvSpPr>
        <p:spPr>
          <a:xfrm>
            <a:off x="3036815" y="6550223"/>
            <a:ext cx="6800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2"/>
              </a:rPr>
              <a:t>https://www.quickanddirtytips.com/education/math/how-to-add-binary-numbers?page=1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689720-2506-449F-9A08-7B17B4CD6F92}"/>
              </a:ext>
            </a:extLst>
          </p:cNvPr>
          <p:cNvGrpSpPr/>
          <p:nvPr/>
        </p:nvGrpSpPr>
        <p:grpSpPr>
          <a:xfrm>
            <a:off x="507023" y="2581828"/>
            <a:ext cx="5739681" cy="3231654"/>
            <a:chOff x="507023" y="2973315"/>
            <a:chExt cx="5739681" cy="32316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897FB1-2B6A-47BA-B3A3-98E43C66B7AF}"/>
                </a:ext>
              </a:extLst>
            </p:cNvPr>
            <p:cNvGrpSpPr/>
            <p:nvPr/>
          </p:nvGrpSpPr>
          <p:grpSpPr>
            <a:xfrm>
              <a:off x="507023" y="2973315"/>
              <a:ext cx="5739681" cy="3231654"/>
              <a:chOff x="67177" y="3578813"/>
              <a:chExt cx="5739681" cy="32316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61B998-1DD3-4607-A48A-B37A3BE5D49E}"/>
                  </a:ext>
                </a:extLst>
              </p:cNvPr>
              <p:cNvSpPr txBox="1"/>
              <p:nvPr/>
            </p:nvSpPr>
            <p:spPr>
              <a:xfrm>
                <a:off x="67177" y="3578813"/>
                <a:ext cx="5739681" cy="32316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		 110</a:t>
                </a:r>
              </a:p>
              <a:p>
                <a:r>
                  <a:rPr lang="en-US" sz="4800" dirty="0"/>
                  <a:t>	   *	 101</a:t>
                </a:r>
              </a:p>
              <a:p>
                <a:r>
                  <a:rPr lang="en-US" sz="2000" dirty="0"/>
                  <a:t>	                     1   1  0</a:t>
                </a:r>
              </a:p>
              <a:p>
                <a:r>
                  <a:rPr lang="en-US" sz="2000" dirty="0"/>
                  <a:t>                               0    0   0  0</a:t>
                </a:r>
              </a:p>
              <a:p>
                <a:r>
                  <a:rPr lang="en-US" sz="2000" dirty="0"/>
                  <a:t>                         1    1    0   0  0</a:t>
                </a:r>
              </a:p>
              <a:p>
                <a:r>
                  <a:rPr lang="en-US" sz="4800" dirty="0"/>
                  <a:t> 	   11110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64B820E-3F8F-4987-B960-63B4B2662C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9767" y="5072751"/>
                <a:ext cx="1822108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F81BA6-3701-4CF3-833A-7B808BFD0F24}"/>
                </a:ext>
              </a:extLst>
            </p:cNvPr>
            <p:cNvCxnSpPr>
              <a:cxnSpLocks/>
            </p:cNvCxnSpPr>
            <p:nvPr/>
          </p:nvCxnSpPr>
          <p:spPr>
            <a:xfrm>
              <a:off x="1829613" y="5454922"/>
              <a:ext cx="182210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28511EA-D85D-4B68-A660-14D2ABCCCB82}"/>
              </a:ext>
            </a:extLst>
          </p:cNvPr>
          <p:cNvGrpSpPr/>
          <p:nvPr/>
        </p:nvGrpSpPr>
        <p:grpSpPr>
          <a:xfrm>
            <a:off x="4056723" y="1073794"/>
            <a:ext cx="7628254" cy="2646878"/>
            <a:chOff x="2034492" y="977078"/>
            <a:chExt cx="7628254" cy="26468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2C86A0-002E-462A-81AC-AFB1771E9312}"/>
                </a:ext>
              </a:extLst>
            </p:cNvPr>
            <p:cNvSpPr txBox="1"/>
            <p:nvPr/>
          </p:nvSpPr>
          <p:spPr>
            <a:xfrm>
              <a:off x="2034492" y="1069411"/>
              <a:ext cx="7628254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Rule 1 </a:t>
              </a:r>
              <a:r>
                <a:rPr lang="en-US" sz="4000" dirty="0">
                  <a:sym typeface="Wingdings" panose="05000000000000000000" pitchFamily="2" charset="2"/>
                </a:rPr>
                <a:t> 0 * 0 = 0</a:t>
              </a:r>
            </a:p>
            <a:p>
              <a:r>
                <a:rPr lang="en-US" sz="4000" dirty="0">
                  <a:sym typeface="Wingdings" panose="05000000000000000000" pitchFamily="2" charset="2"/>
                </a:rPr>
                <a:t>Rule 2  0 * 1 = 0</a:t>
              </a:r>
            </a:p>
            <a:p>
              <a:r>
                <a:rPr lang="en-US" sz="4000" dirty="0">
                  <a:sym typeface="Wingdings" panose="05000000000000000000" pitchFamily="2" charset="2"/>
                </a:rPr>
                <a:t>Rule 3  1 * 0 = 0</a:t>
              </a:r>
            </a:p>
            <a:p>
              <a:r>
                <a:rPr lang="en-US" sz="4000" dirty="0">
                  <a:sym typeface="Wingdings" panose="05000000000000000000" pitchFamily="2" charset="2"/>
                </a:rPr>
                <a:t>Rule 4  1 * 1 = 1  </a:t>
              </a:r>
              <a:endParaRPr lang="en-US" sz="4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476868-2F07-4EE3-A459-0F7B39F5AE1D}"/>
                </a:ext>
              </a:extLst>
            </p:cNvPr>
            <p:cNvSpPr txBox="1"/>
            <p:nvPr/>
          </p:nvSpPr>
          <p:spPr>
            <a:xfrm>
              <a:off x="7012993" y="1515687"/>
              <a:ext cx="2513060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ym typeface="Wingdings" panose="05000000000000000000" pitchFamily="2" charset="2"/>
                </a:rPr>
                <a:t>Just like </a:t>
              </a:r>
            </a:p>
            <a:p>
              <a:r>
                <a:rPr lang="en-US" sz="3200" dirty="0">
                  <a:sym typeface="Wingdings" panose="05000000000000000000" pitchFamily="2" charset="2"/>
                </a:rPr>
                <a:t>decimal </a:t>
              </a:r>
            </a:p>
            <a:p>
              <a:r>
                <a:rPr lang="en-US" sz="3200" dirty="0">
                  <a:sym typeface="Wingdings" panose="05000000000000000000" pitchFamily="2" charset="2"/>
                </a:rPr>
                <a:t>multiplication</a:t>
              </a:r>
              <a:endParaRPr lang="en-US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2AD333-1C75-49C8-A695-2AC56A0438E8}"/>
                </a:ext>
              </a:extLst>
            </p:cNvPr>
            <p:cNvSpPr txBox="1"/>
            <p:nvPr/>
          </p:nvSpPr>
          <p:spPr>
            <a:xfrm>
              <a:off x="5999573" y="977078"/>
              <a:ext cx="854721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dirty="0"/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0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17B82-03AE-43B9-801E-B95DE877B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Binary Numbers</a:t>
            </a:r>
          </a:p>
          <a:p>
            <a:pPr lvl="1"/>
            <a:r>
              <a:rPr lang="en-US" dirty="0">
                <a:hlinkClick r:id="rId2"/>
              </a:rPr>
              <a:t>Adding in binary | Applying mathematical reasoning</a:t>
            </a:r>
            <a:endParaRPr lang="en-US" dirty="0"/>
          </a:p>
          <a:p>
            <a:r>
              <a:rPr lang="en-US" dirty="0"/>
              <a:t>Multiplying Binary Numbers</a:t>
            </a:r>
          </a:p>
          <a:p>
            <a:pPr lvl="1"/>
            <a:r>
              <a:rPr lang="en-US" dirty="0">
                <a:hlinkClick r:id="rId3"/>
              </a:rPr>
              <a:t>Multiplying in binary | Applying mathematical reasoning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DB286C-7963-4147-A6FD-14FD0C0C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and Multipying in Binary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26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8E37-53C5-4E76-99A1-19E57AF2E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22E89-E0B1-4410-B07E-5175D2AEB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25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64053C-ADAB-4E86-8161-8F6F0BCA8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Slides (</a:t>
            </a:r>
            <a:r>
              <a:rPr lang="en-US" dirty="0">
                <a:hlinkClick r:id="rId2"/>
              </a:rPr>
              <a:t>PDF</a:t>
            </a:r>
            <a:r>
              <a:rPr lang="en-US" dirty="0"/>
              <a:t>)</a:t>
            </a:r>
          </a:p>
          <a:p>
            <a:r>
              <a:rPr lang="en-US" dirty="0"/>
              <a:t>Student Worksheets (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) or Link to Google Quiz</a:t>
            </a:r>
          </a:p>
          <a:p>
            <a:r>
              <a:rPr lang="en-US" dirty="0"/>
              <a:t>Student “Let’s Play A Game” </a:t>
            </a:r>
            <a:r>
              <a:rPr lang="en-US" dirty="0">
                <a:hlinkClick r:id="rId4"/>
              </a:rPr>
              <a:t>Handout &amp; Instructions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7408E5-425D-4834-8DF2-DEDDF04B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&amp; Materials </a:t>
            </a:r>
          </a:p>
        </p:txBody>
      </p:sp>
    </p:spTree>
    <p:extLst>
      <p:ext uri="{BB962C8B-B14F-4D97-AF65-F5344CB8AC3E}">
        <p14:creationId xmlns:p14="http://schemas.microsoft.com/office/powerpoint/2010/main" val="3078864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F686-6D17-4EFE-BCA8-511A4CF34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ACD37-4C2E-4283-B7A0-A0F0136AB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8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F5F1DFB8-BF64-45B1-9B41-3A8CC6081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296" y="1448936"/>
            <a:ext cx="4867036" cy="426577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8D34A70-CFC3-483A-A600-BB1337D7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A: License &amp; Attribution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3136BF-5EA4-4DEF-8781-604B166E0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326" y="1448936"/>
            <a:ext cx="5585390" cy="4719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This interpretation is primarily the Intellectual Property of Jim Burnham, Top STEAM Clown, at STEAMClown.org</a:t>
            </a:r>
          </a:p>
          <a:p>
            <a:r>
              <a:rPr lang="en-US" dirty="0"/>
              <a:t>This presentation and content is distributed under the Creative Commons License CC-by-nc-sa-3.0</a:t>
            </a:r>
          </a:p>
          <a:p>
            <a:r>
              <a:rPr lang="en-US" dirty="0"/>
              <a:t>My best attempt to properly attribute, or reference any other sources or work I have used are listed in Appendix B</a:t>
            </a:r>
          </a:p>
        </p:txBody>
      </p:sp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7F56CAD4-5B98-471F-8CC3-A2F4FD25A7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49" y="846307"/>
            <a:ext cx="1792050" cy="17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75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3136BF-5EA4-4DEF-8781-604B166E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Decimal/Binary Conversion Quiz - </a:t>
            </a:r>
            <a:r>
              <a:rPr lang="en-US" sz="2000" dirty="0">
                <a:hlinkClick r:id="rId2"/>
              </a:rPr>
              <a:t>http://acc6.its.brooklyn.cuny.edu/~gurwitz/core5/binquiz.html</a:t>
            </a:r>
            <a:endParaRPr lang="en-US" sz="2000" dirty="0"/>
          </a:p>
          <a:p>
            <a:r>
              <a:rPr lang="en-US" sz="2000" dirty="0"/>
              <a:t>Online Magic - </a:t>
            </a:r>
            <a:r>
              <a:rPr lang="en-US" sz="2000" dirty="0">
                <a:hlinkClick r:id="rId3"/>
              </a:rPr>
              <a:t>http://avimagic.com/tricks/number_cards.php</a:t>
            </a:r>
            <a:endParaRPr lang="en-US" sz="2000" dirty="0"/>
          </a:p>
          <a:p>
            <a:r>
              <a:rPr lang="en-US" sz="2000" dirty="0"/>
              <a:t>Binary Trick - </a:t>
            </a:r>
            <a:r>
              <a:rPr lang="en-US" sz="2000" dirty="0">
                <a:hlinkClick r:id="rId4"/>
              </a:rPr>
              <a:t>http://www.mathmaniacs.org/lessons/01-binary/Magic_Trick/</a:t>
            </a:r>
            <a:endParaRPr lang="en-US" sz="2000" dirty="0"/>
          </a:p>
          <a:p>
            <a:r>
              <a:rPr lang="en-US" sz="2000" dirty="0"/>
              <a:t>Work sheet - </a:t>
            </a:r>
            <a:r>
              <a:rPr lang="en-US" sz="2000" dirty="0">
                <a:hlinkClick r:id="rId5"/>
              </a:rPr>
              <a:t>http://www.cse4k12.org/binary/magic_trick.html</a:t>
            </a:r>
            <a:endParaRPr lang="en-US" sz="2000" dirty="0"/>
          </a:p>
          <a:p>
            <a:r>
              <a:rPr lang="en-US" sz="2000" dirty="0"/>
              <a:t>Magic Binary Cards - </a:t>
            </a:r>
            <a:r>
              <a:rPr lang="en-US" sz="2000" dirty="0">
                <a:hlinkClick r:id="rId6"/>
              </a:rPr>
              <a:t>http://www.northeastern.edu/seigen/11Magic/Binary/Magic_binary_cards.pdf</a:t>
            </a:r>
            <a:endParaRPr lang="en-US" sz="2000" dirty="0"/>
          </a:p>
          <a:p>
            <a:r>
              <a:rPr lang="en-US" sz="2000" dirty="0"/>
              <a:t>Base 5 Number System – Basics - </a:t>
            </a:r>
            <a:r>
              <a:rPr lang="en-US" sz="2000" dirty="0">
                <a:hlinkClick r:id="rId7"/>
              </a:rPr>
              <a:t>https://www.youtube.com/watch?v=qGi29E9q_f0</a:t>
            </a:r>
            <a:endParaRPr lang="en-US" sz="2000" dirty="0"/>
          </a:p>
          <a:p>
            <a:r>
              <a:rPr lang="en-US" sz="2000" dirty="0"/>
              <a:t>Binary Number System - </a:t>
            </a:r>
            <a:r>
              <a:rPr lang="en-US" sz="2000" dirty="0">
                <a:hlinkClick r:id="rId8"/>
              </a:rPr>
              <a:t>https://www.mathsisfun.com/binary-number-system.html</a:t>
            </a:r>
            <a:endParaRPr lang="en-US" sz="2000" dirty="0"/>
          </a:p>
          <a:p>
            <a:r>
              <a:rPr lang="en-US" sz="2000" dirty="0"/>
              <a:t>Bits, bytes and words - </a:t>
            </a:r>
            <a:r>
              <a:rPr lang="en-US" sz="2000" dirty="0">
                <a:hlinkClick r:id="rId9"/>
              </a:rPr>
              <a:t>http://www.plainenglish.info/Computer+Science/Computer+Architecture/Bits%2C+bytes+and+words</a:t>
            </a: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D34A70-CFC3-483A-A600-BB1337D7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Appendix B: Attribution for Sources Used</a:t>
            </a:r>
          </a:p>
        </p:txBody>
      </p:sp>
    </p:spTree>
    <p:extLst>
      <p:ext uri="{BB962C8B-B14F-4D97-AF65-F5344CB8AC3E}">
        <p14:creationId xmlns:p14="http://schemas.microsoft.com/office/powerpoint/2010/main" val="1741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FCC2A7-ADC4-4E24-8C10-C80A9BB3A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Prior Knowledge</a:t>
            </a:r>
          </a:p>
          <a:p>
            <a:pPr lvl="1"/>
            <a:r>
              <a:rPr lang="en-US" dirty="0"/>
              <a:t>You should have an understanding of how the Base 10 number system works</a:t>
            </a:r>
          </a:p>
          <a:p>
            <a:pPr lvl="1"/>
            <a:r>
              <a:rPr lang="en-US" dirty="0"/>
              <a:t>How and why we carry when we count from 9 to 10 or 99 to 100</a:t>
            </a:r>
          </a:p>
          <a:p>
            <a:pPr lvl="1"/>
            <a:r>
              <a:rPr lang="en-US" dirty="0"/>
              <a:t>Understand the concept of the "One's", "Ten's" and "Hundred's" place values.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You Will Know &amp; Be Able To Do</a:t>
            </a:r>
          </a:p>
          <a:p>
            <a:pPr lvl="1"/>
            <a:r>
              <a:rPr lang="en-US" dirty="0"/>
              <a:t>You will be able to count in Binary</a:t>
            </a:r>
          </a:p>
          <a:p>
            <a:pPr lvl="1"/>
            <a:r>
              <a:rPr lang="en-US" dirty="0"/>
              <a:t>How to convert numbers from Binary (base 2) to Decimal (base 10) and from Decimal to Binary</a:t>
            </a:r>
          </a:p>
          <a:p>
            <a:pPr lvl="1"/>
            <a:r>
              <a:rPr lang="en-US" dirty="0"/>
              <a:t>You will know how to add in Binary</a:t>
            </a:r>
          </a:p>
          <a:p>
            <a:pPr lvl="1"/>
            <a:r>
              <a:rPr lang="en-US" dirty="0"/>
              <a:t>How to multiply in Binary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3DF48-0FD6-410F-A411-CDDB20F9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You Will Know…</a:t>
            </a:r>
          </a:p>
        </p:txBody>
      </p:sp>
    </p:spTree>
    <p:extLst>
      <p:ext uri="{BB962C8B-B14F-4D97-AF65-F5344CB8AC3E}">
        <p14:creationId xmlns:p14="http://schemas.microsoft.com/office/powerpoint/2010/main" val="87997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22710F-9A6F-4831-A3BD-8CC6B9347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asked to participate in class discussion, and I will evaluate your understanding based on your answers</a:t>
            </a:r>
          </a:p>
          <a:p>
            <a:r>
              <a:rPr lang="en-US" dirty="0"/>
              <a:t>You will answer questions in online quizzes and or worksheets and points assigned based on right/wrong answers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E28F44-5A38-46E4-8429-22932331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Be Measured</a:t>
            </a:r>
          </a:p>
        </p:txBody>
      </p:sp>
    </p:spTree>
    <p:extLst>
      <p:ext uri="{BB962C8B-B14F-4D97-AF65-F5344CB8AC3E}">
        <p14:creationId xmlns:p14="http://schemas.microsoft.com/office/powerpoint/2010/main" val="82717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CBFCCE-86B5-4F9E-93FE-D0EC96818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</a:t>
            </a:r>
          </a:p>
          <a:p>
            <a:r>
              <a:rPr lang="en-US" dirty="0"/>
              <a:t>Number System</a:t>
            </a:r>
          </a:p>
          <a:p>
            <a:r>
              <a:rPr lang="en-US" dirty="0"/>
              <a:t>Place Value</a:t>
            </a:r>
          </a:p>
          <a:p>
            <a:r>
              <a:rPr lang="en-US" dirty="0"/>
              <a:t>Digit</a:t>
            </a:r>
          </a:p>
          <a:p>
            <a:r>
              <a:rPr lang="en-US" dirty="0"/>
              <a:t>Bits, Bytes, Words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E403CE-866C-4825-BD4A-FAD78F70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Words or Concepts…</a:t>
            </a:r>
          </a:p>
        </p:txBody>
      </p:sp>
    </p:spTree>
    <p:extLst>
      <p:ext uri="{BB962C8B-B14F-4D97-AF65-F5344CB8AC3E}">
        <p14:creationId xmlns:p14="http://schemas.microsoft.com/office/powerpoint/2010/main" val="58919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D6D8D-1A87-48BD-BE40-FCC8186453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“Let’s Play A Game”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789E45C-0BB8-47EB-A668-709F86F6A8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A95133E-CB2C-4888-9B05-5259381AD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87" y="1638299"/>
            <a:ext cx="3940465" cy="39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8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FF983-1BC9-4870-B207-FC8B9A962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Pick A Number Between “0” And “64”</a:t>
            </a:r>
          </a:p>
          <a:p>
            <a:pPr lvl="1"/>
            <a:r>
              <a:rPr lang="en-US" dirty="0"/>
              <a:t>So Not “0” or “64”, But Some Whole Number In Between… </a:t>
            </a:r>
          </a:p>
          <a:p>
            <a:r>
              <a:rPr lang="en-US" dirty="0"/>
              <a:t>Write It Down</a:t>
            </a:r>
          </a:p>
          <a:p>
            <a:r>
              <a:rPr lang="en-US" dirty="0"/>
              <a:t>Show It Around… But Don’t Let Me See It</a:t>
            </a:r>
          </a:p>
          <a:p>
            <a:r>
              <a:rPr lang="en-US" dirty="0"/>
              <a:t>Place it Face Down On Your Table</a:t>
            </a:r>
          </a:p>
          <a:p>
            <a:r>
              <a:rPr lang="en-US" dirty="0"/>
              <a:t>Now,  Tell Me “Yes” Or “No” If Your Number Is On The Next 6 Slides</a:t>
            </a:r>
          </a:p>
          <a:p>
            <a:r>
              <a:rPr lang="en-US" dirty="0"/>
              <a:t>Ready…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D1E2FB-B259-4DF6-8756-74BC2F89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Need A Volunteer…</a:t>
            </a:r>
          </a:p>
        </p:txBody>
      </p:sp>
    </p:spTree>
    <p:extLst>
      <p:ext uri="{BB962C8B-B14F-4D97-AF65-F5344CB8AC3E}">
        <p14:creationId xmlns:p14="http://schemas.microsoft.com/office/powerpoint/2010/main" val="110280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3A2327-8B58-4C6B-9AEA-D1159CDE662D}"/>
              </a:ext>
            </a:extLst>
          </p:cNvPr>
          <p:cNvSpPr/>
          <p:nvPr/>
        </p:nvSpPr>
        <p:spPr>
          <a:xfrm>
            <a:off x="9605818" y="5052291"/>
            <a:ext cx="2586182" cy="18057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D712B-095F-49C9-9D0C-DB0D8F09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Your Number on this card?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036241-F004-4E54-87A8-4F72B311D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80322"/>
              </p:ext>
            </p:extLst>
          </p:nvPr>
        </p:nvGraphicFramePr>
        <p:xfrm>
          <a:off x="232755" y="851879"/>
          <a:ext cx="11696007" cy="5742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2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43055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00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00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00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4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amClownBlackBackground.potx" id="{B9995C10-9E00-4897-A099-E1AE8FC05494}" vid="{8FAAA238-8422-4FFF-B962-9C1713724A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steamClownBlackBackground</Template>
  <TotalTime>411</TotalTime>
  <Words>1997</Words>
  <Application>Microsoft Office PowerPoint</Application>
  <PresentationFormat>Widescreen</PresentationFormat>
  <Paragraphs>605</Paragraphs>
  <Slides>38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Narrow</vt:lpstr>
      <vt:lpstr>Calibri</vt:lpstr>
      <vt:lpstr>Showcard Gothic</vt:lpstr>
      <vt:lpstr>Wingdings</vt:lpstr>
      <vt:lpstr>Office Theme</vt:lpstr>
      <vt:lpstr>Binary Numbers</vt:lpstr>
      <vt:lpstr>Overview &amp; Introduction</vt:lpstr>
      <vt:lpstr>See Appendix A, for Licensing &amp; Attribution information</vt:lpstr>
      <vt:lpstr>What You Will Know…</vt:lpstr>
      <vt:lpstr>How Will You Be Measured</vt:lpstr>
      <vt:lpstr>New Words or Concepts…</vt:lpstr>
      <vt:lpstr>“Let’s Play A Game”</vt:lpstr>
      <vt:lpstr>I Need A Volunteer…</vt:lpstr>
      <vt:lpstr>Is Your Number on this card?</vt:lpstr>
      <vt:lpstr>Is Your Number on this card?</vt:lpstr>
      <vt:lpstr>Is Your Number on this card?</vt:lpstr>
      <vt:lpstr>Is Your Number on this card?</vt:lpstr>
      <vt:lpstr>Is Your Number on this card?</vt:lpstr>
      <vt:lpstr>Is Your Number on this card?</vt:lpstr>
      <vt:lpstr>Your Number IS…….</vt:lpstr>
      <vt:lpstr>Why Do We Count To 10?</vt:lpstr>
      <vt:lpstr>Base 10 Number System - Place Value</vt:lpstr>
      <vt:lpstr>Base 10 Number System - Place Value</vt:lpstr>
      <vt:lpstr>Figuring Out Other Base Number Systems</vt:lpstr>
      <vt:lpstr>Base 2 Number System - Place Value</vt:lpstr>
      <vt:lpstr>Counting In Binary</vt:lpstr>
      <vt:lpstr>PowerPoint Presentation</vt:lpstr>
      <vt:lpstr>Bits and Bytes?</vt:lpstr>
      <vt:lpstr>All Six Cards</vt:lpstr>
      <vt:lpstr>All Six Cards</vt:lpstr>
      <vt:lpstr>All Six Cards</vt:lpstr>
      <vt:lpstr>All Six Cards</vt:lpstr>
      <vt:lpstr>All Six Cards</vt:lpstr>
      <vt:lpstr>All Six Cards</vt:lpstr>
      <vt:lpstr>Ready For a Quiz?</vt:lpstr>
      <vt:lpstr>Adding Binary Numbers</vt:lpstr>
      <vt:lpstr>Multiplying Binary Numbers</vt:lpstr>
      <vt:lpstr>Adding and Multipying in Binary</vt:lpstr>
      <vt:lpstr>Reference Slides</vt:lpstr>
      <vt:lpstr>Resources &amp; Materials </vt:lpstr>
      <vt:lpstr>Appendix</vt:lpstr>
      <vt:lpstr>Appendix A: License &amp; Attribution</vt:lpstr>
      <vt:lpstr>Appendix B: Attribution for Sources Used</vt:lpstr>
    </vt:vector>
  </TitlesOfParts>
  <Company>STEAM Clown(TM) &amp; SVCTE MetroEd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STEAM-Clown</dc:creator>
  <cp:keywords>No Markings</cp:keywords>
  <cp:lastModifiedBy>STEAM-Clown</cp:lastModifiedBy>
  <cp:revision>42</cp:revision>
  <dcterms:created xsi:type="dcterms:W3CDTF">2018-03-22T02:11:13Z</dcterms:created>
  <dcterms:modified xsi:type="dcterms:W3CDTF">2018-03-26T01:53:48Z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12e38554-053b-486b-b5f7-a173801b3729</vt:lpwstr>
  </property>
  <property fmtid="{D5CDD505-2E9C-101B-9397-08002B2CF9AE}" pid="3" name="XilinxClassification">
    <vt:lpwstr>No Markings</vt:lpwstr>
  </property>
</Properties>
</file>